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1" r:id="rId5"/>
    <p:sldMasterId id="2147493627" r:id="rId6"/>
    <p:sldMasterId id="2147493640" r:id="rId7"/>
    <p:sldMasterId id="2147493653" r:id="rId8"/>
  </p:sldMasterIdLst>
  <p:notesMasterIdLst>
    <p:notesMasterId r:id="rId114"/>
  </p:notesMasterIdLst>
  <p:handoutMasterIdLst>
    <p:handoutMasterId r:id="rId115"/>
  </p:handoutMasterIdLst>
  <p:sldIdLst>
    <p:sldId id="854" r:id="rId9"/>
    <p:sldId id="933" r:id="rId10"/>
    <p:sldId id="824" r:id="rId11"/>
    <p:sldId id="826" r:id="rId12"/>
    <p:sldId id="935" r:id="rId13"/>
    <p:sldId id="981" r:id="rId14"/>
    <p:sldId id="994" r:id="rId15"/>
    <p:sldId id="995" r:id="rId16"/>
    <p:sldId id="954" r:id="rId17"/>
    <p:sldId id="963" r:id="rId18"/>
    <p:sldId id="964" r:id="rId19"/>
    <p:sldId id="344" r:id="rId20"/>
    <p:sldId id="971" r:id="rId21"/>
    <p:sldId id="350" r:id="rId22"/>
    <p:sldId id="351" r:id="rId23"/>
    <p:sldId id="985" r:id="rId24"/>
    <p:sldId id="352" r:id="rId25"/>
    <p:sldId id="986" r:id="rId26"/>
    <p:sldId id="353" r:id="rId27"/>
    <p:sldId id="354" r:id="rId28"/>
    <p:sldId id="355" r:id="rId29"/>
    <p:sldId id="982" r:id="rId30"/>
    <p:sldId id="983" r:id="rId31"/>
    <p:sldId id="984" r:id="rId32"/>
    <p:sldId id="987" r:id="rId33"/>
    <p:sldId id="359" r:id="rId34"/>
    <p:sldId id="360" r:id="rId35"/>
    <p:sldId id="361" r:id="rId36"/>
    <p:sldId id="362" r:id="rId37"/>
    <p:sldId id="988" r:id="rId38"/>
    <p:sldId id="922" r:id="rId39"/>
    <p:sldId id="336" r:id="rId40"/>
    <p:sldId id="989" r:id="rId41"/>
    <p:sldId id="996" r:id="rId42"/>
    <p:sldId id="340" r:id="rId43"/>
    <p:sldId id="380" r:id="rId44"/>
    <p:sldId id="381" r:id="rId45"/>
    <p:sldId id="990" r:id="rId46"/>
    <p:sldId id="991" r:id="rId47"/>
    <p:sldId id="356" r:id="rId48"/>
    <p:sldId id="357" r:id="rId49"/>
    <p:sldId id="992" r:id="rId50"/>
    <p:sldId id="993" r:id="rId51"/>
    <p:sldId id="980" r:id="rId52"/>
    <p:sldId id="997" r:id="rId53"/>
    <p:sldId id="358" r:id="rId54"/>
    <p:sldId id="998" r:id="rId55"/>
    <p:sldId id="345" r:id="rId56"/>
    <p:sldId id="388" r:id="rId57"/>
    <p:sldId id="389" r:id="rId58"/>
    <p:sldId id="390" r:id="rId59"/>
    <p:sldId id="391" r:id="rId60"/>
    <p:sldId id="392" r:id="rId61"/>
    <p:sldId id="393" r:id="rId62"/>
    <p:sldId id="394" r:id="rId63"/>
    <p:sldId id="395" r:id="rId64"/>
    <p:sldId id="396" r:id="rId65"/>
    <p:sldId id="1001" r:id="rId66"/>
    <p:sldId id="999" r:id="rId67"/>
    <p:sldId id="364" r:id="rId68"/>
    <p:sldId id="366" r:id="rId69"/>
    <p:sldId id="1000" r:id="rId70"/>
    <p:sldId id="365" r:id="rId71"/>
    <p:sldId id="367" r:id="rId72"/>
    <p:sldId id="404" r:id="rId73"/>
    <p:sldId id="1002" r:id="rId74"/>
    <p:sldId id="1003" r:id="rId75"/>
    <p:sldId id="563" r:id="rId76"/>
    <p:sldId id="564" r:id="rId77"/>
    <p:sldId id="565" r:id="rId78"/>
    <p:sldId id="566" r:id="rId79"/>
    <p:sldId id="567" r:id="rId80"/>
    <p:sldId id="568" r:id="rId81"/>
    <p:sldId id="440" r:id="rId82"/>
    <p:sldId id="447" r:id="rId83"/>
    <p:sldId id="448" r:id="rId84"/>
    <p:sldId id="449" r:id="rId85"/>
    <p:sldId id="1005" r:id="rId86"/>
    <p:sldId id="1008" r:id="rId87"/>
    <p:sldId id="1010" r:id="rId88"/>
    <p:sldId id="1009" r:id="rId89"/>
    <p:sldId id="403" r:id="rId90"/>
    <p:sldId id="1006" r:id="rId91"/>
    <p:sldId id="1011" r:id="rId92"/>
    <p:sldId id="1012" r:id="rId93"/>
    <p:sldId id="979" r:id="rId94"/>
    <p:sldId id="1007" r:id="rId95"/>
    <p:sldId id="978" r:id="rId96"/>
    <p:sldId id="936" r:id="rId97"/>
    <p:sldId id="937" r:id="rId98"/>
    <p:sldId id="938" r:id="rId99"/>
    <p:sldId id="940" r:id="rId100"/>
    <p:sldId id="941" r:id="rId101"/>
    <p:sldId id="939" r:id="rId102"/>
    <p:sldId id="942" r:id="rId103"/>
    <p:sldId id="943" r:id="rId104"/>
    <p:sldId id="944" r:id="rId105"/>
    <p:sldId id="859" r:id="rId106"/>
    <p:sldId id="860" r:id="rId107"/>
    <p:sldId id="945" r:id="rId108"/>
    <p:sldId id="973" r:id="rId109"/>
    <p:sldId id="974" r:id="rId110"/>
    <p:sldId id="975" r:id="rId111"/>
    <p:sldId id="976" r:id="rId112"/>
    <p:sldId id="977" r:id="rId113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10"/>
    <p:restoredTop sz="96793"/>
  </p:normalViewPr>
  <p:slideViewPr>
    <p:cSldViewPr snapToObjects="1">
      <p:cViewPr varScale="1">
        <p:scale>
          <a:sx n="197" d="100"/>
          <a:sy n="197" d="100"/>
        </p:scale>
        <p:origin x="952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17" Type="http://schemas.openxmlformats.org/officeDocument/2006/relationships/viewProps" Target="viewProps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18" Type="http://schemas.openxmlformats.org/officeDocument/2006/relationships/theme" Target="theme/theme1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3" Type="http://schemas.openxmlformats.org/officeDocument/2006/relationships/customXml" Target="../customXml/item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presProps" Target="pres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1/24/21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04B7984-B6AD-4D3E-800B-506D1974D9BE}" type="slidenum">
              <a:rPr lang="en-US" altLang="en-US" sz="1300">
                <a:latin typeface="Times New Roman" panose="02020603050405020304" pitchFamily="18" charset="0"/>
              </a:rPr>
              <a:pPr/>
              <a:t>14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756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04B7984-B6AD-4D3E-800B-506D1974D9BE}" type="slidenum">
              <a:rPr lang="en-US" altLang="en-US" sz="1300">
                <a:latin typeface="Times New Roman" panose="02020603050405020304" pitchFamily="18" charset="0"/>
              </a:rPr>
              <a:pPr/>
              <a:t>15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517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17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233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19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5126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20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872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E6BB600-5F46-4F6C-928D-3BCCB73D5636}" type="slidenum">
              <a:rPr lang="en-US" altLang="en-US" sz="1300">
                <a:latin typeface="Times New Roman" panose="02020603050405020304" pitchFamily="18" charset="0"/>
              </a:rPr>
              <a:pPr/>
              <a:t>21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8360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E6BB600-5F46-4F6C-928D-3BCCB73D5636}" type="slidenum">
              <a:rPr lang="en-US" altLang="en-US" sz="1300">
                <a:latin typeface="Times New Roman" panose="02020603050405020304" pitchFamily="18" charset="0"/>
              </a:rPr>
              <a:pPr/>
              <a:t>22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647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51035C-5808-407C-8457-78863416B201}" type="slidenum">
              <a:rPr lang="en-US" altLang="en-US" sz="1300">
                <a:latin typeface="Times New Roman" panose="02020603050405020304" pitchFamily="18" charset="0"/>
              </a:rPr>
              <a:pPr/>
              <a:t>23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994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434B2C1-B6FF-4E08-B576-E580E4C742E5}" type="slidenum">
              <a:rPr lang="en-US" altLang="en-US" sz="1300">
                <a:latin typeface="Times New Roman" panose="02020603050405020304" pitchFamily="18" charset="0"/>
              </a:rPr>
              <a:pPr/>
              <a:t>24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697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26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100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5645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27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063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28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9017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29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52833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46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814F0E-33C5-4FFC-97A8-A1EDBAA025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2562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8559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9837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21C35E-7DD2-43A4-B0B3-DF6655FBBF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85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5AA873-0E0F-4E9D-B9D0-F99186FE66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0429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B1299F-03B5-4909-AEBA-DE9BE811695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1561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0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7041A6-355E-4FC9-8067-194DB47AE9F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61352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3872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64CC0D-9515-4095-81D0-8024523D904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21865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9355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749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984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C62BF7-9C63-497B-BAE2-5CB77526CD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74634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5F1561-909F-45CB-8FAD-BF76CD5398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37678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060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527C20-D984-443D-9364-8D80E7D149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94352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E38463-D7D2-48E0-9845-AEDC127459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40475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6E09-C3BD-4C9F-8640-BDE33C2397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1520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36DD89-DA79-48DA-B783-0C850F9C37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6577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9FF149-63CC-4DDD-8621-E03FD32654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261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00407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3139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6198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33289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19388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3341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8934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6013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6819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5196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107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76306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1300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7887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AE236B-D748-4441-B842-77E0AEB2470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0029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AE236B-D748-4441-B842-77E0AEB2470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27570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85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9017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88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7841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753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9386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7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51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69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685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467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6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226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47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6080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09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68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1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816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966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562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564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591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446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843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882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394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42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2780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0567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2164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33641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3618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94298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62986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9530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14465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95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1/24/21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50344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8248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215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42187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073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1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7524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07582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70385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6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19911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869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1/24/21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83700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53476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31403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68564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45053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18684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9535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1/24/21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1/24/21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1/24/21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34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494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46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2" r:id="rId1"/>
    <p:sldLayoutId id="2147493603" r:id="rId2"/>
    <p:sldLayoutId id="2147493604" r:id="rId3"/>
    <p:sldLayoutId id="2147493605" r:id="rId4"/>
    <p:sldLayoutId id="2147493606" r:id="rId5"/>
    <p:sldLayoutId id="2147493607" r:id="rId6"/>
    <p:sldLayoutId id="2147493608" r:id="rId7"/>
    <p:sldLayoutId id="2147493609" r:id="rId8"/>
    <p:sldLayoutId id="2147493610" r:id="rId9"/>
    <p:sldLayoutId id="2147493611" r:id="rId10"/>
    <p:sldLayoutId id="2147493612" r:id="rId11"/>
    <p:sldLayoutId id="214749361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91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8" r:id="rId1"/>
    <p:sldLayoutId id="2147493629" r:id="rId2"/>
    <p:sldLayoutId id="2147493630" r:id="rId3"/>
    <p:sldLayoutId id="2147493631" r:id="rId4"/>
    <p:sldLayoutId id="2147493632" r:id="rId5"/>
    <p:sldLayoutId id="2147493633" r:id="rId6"/>
    <p:sldLayoutId id="2147493634" r:id="rId7"/>
    <p:sldLayoutId id="2147493635" r:id="rId8"/>
    <p:sldLayoutId id="2147493636" r:id="rId9"/>
    <p:sldLayoutId id="2147493637" r:id="rId10"/>
    <p:sldLayoutId id="2147493638" r:id="rId11"/>
    <p:sldLayoutId id="214749363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452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1" r:id="rId1"/>
    <p:sldLayoutId id="2147493642" r:id="rId2"/>
    <p:sldLayoutId id="2147493643" r:id="rId3"/>
    <p:sldLayoutId id="2147493644" r:id="rId4"/>
    <p:sldLayoutId id="2147493645" r:id="rId5"/>
    <p:sldLayoutId id="2147493646" r:id="rId6"/>
    <p:sldLayoutId id="2147493647" r:id="rId7"/>
    <p:sldLayoutId id="2147493648" r:id="rId8"/>
    <p:sldLayoutId id="2147493649" r:id="rId9"/>
    <p:sldLayoutId id="2147493650" r:id="rId10"/>
    <p:sldLayoutId id="2147493651" r:id="rId11"/>
    <p:sldLayoutId id="214749365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5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5"/>
            <a:ext cx="38183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960145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5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35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7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7458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4" r:id="rId1"/>
    <p:sldLayoutId id="2147493655" r:id="rId2"/>
    <p:sldLayoutId id="2147493656" r:id="rId3"/>
    <p:sldLayoutId id="2147493657" r:id="rId4"/>
    <p:sldLayoutId id="2147493658" r:id="rId5"/>
    <p:sldLayoutId id="2147493659" r:id="rId6"/>
    <p:sldLayoutId id="2147493660" r:id="rId7"/>
    <p:sldLayoutId id="2147493661" r:id="rId8"/>
    <p:sldLayoutId id="2147493662" r:id="rId9"/>
    <p:sldLayoutId id="2147493663" r:id="rId10"/>
    <p:sldLayoutId id="2147493664" r:id="rId11"/>
    <p:sldLayoutId id="214749366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ava/java_regex.asp" TargetMode="External"/><Relationship Id="rId7" Type="http://schemas.openxmlformats.org/officeDocument/2006/relationships/image" Target="../media/image60.tiff"/><Relationship Id="rId2" Type="http://schemas.openxmlformats.org/officeDocument/2006/relationships/hyperlink" Target="https://docs.python.org/3/library/re.html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hyperlink" Target="https://en.wikipedia.org/wiki/SNOBOL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kaggle.com/gulsahdemiryurek/harry-potter-dataset" TargetMode="Externa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ebsitesetup.org/wp-content/uploads/2020/04/MySQL-Cheat-Sheet-websitesetup.org.pdf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ebsitesetup.org/wp-content/uploads/2020/04/MySQL-Cheat-Sheet-websitesetup.org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4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kaggle.com/gulsahdemiryurek/harry-potter-dataset" TargetMode="Externa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craping" TargetMode="External"/><Relationship Id="rId2" Type="http://schemas.openxmlformats.org/officeDocument/2006/relationships/hyperlink" Target="https://en.wikipedia.org/wiki/Character_encoding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Spring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3: ER, Relational, SQL (III)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The Relational Data Model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(Completed)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8217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B9745F-0B8D-0846-9743-5E4F57AD7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194725"/>
            <a:ext cx="8839200" cy="1434425"/>
          </a:xfrm>
        </p:spPr>
        <p:txBody>
          <a:bodyPr/>
          <a:lstStyle/>
          <a:p>
            <a:r>
              <a:rPr lang="en-US" dirty="0"/>
              <a:t>We are starting the semester with the </a:t>
            </a:r>
            <a:r>
              <a:rPr lang="en-US" i="1" dirty="0"/>
              <a:t>relational </a:t>
            </a:r>
            <a:r>
              <a:rPr lang="en-US" i="1" dirty="0" err="1"/>
              <a:t>datamodel</a:t>
            </a:r>
            <a:r>
              <a:rPr lang="en-US" i="1" dirty="0"/>
              <a:t>/databases.</a:t>
            </a:r>
          </a:p>
          <a:p>
            <a:r>
              <a:rPr lang="en-US" dirty="0"/>
              <a:t>Before we get too far in our data janitor work,</a:t>
            </a:r>
            <a:br>
              <a:rPr lang="en-US" dirty="0"/>
            </a:br>
            <a:r>
              <a:rPr lang="en-US" dirty="0"/>
              <a:t>we should understand the relational model a little more.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856812-AFFC-EF49-9CB8-7EF01428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in the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4554B-F1E6-694D-8B55-ABC585528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96367"/>
            <a:ext cx="2495811" cy="2072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91292-1027-6D4F-81B3-1B8896C4E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895349"/>
            <a:ext cx="1941118" cy="1874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432625-E7AA-F349-A652-2629C44C3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4" y="616576"/>
            <a:ext cx="3377796" cy="226695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2E56FC8-5BF3-E345-823D-974A8CFF5922}"/>
              </a:ext>
            </a:extLst>
          </p:cNvPr>
          <p:cNvSpPr/>
          <p:nvPr/>
        </p:nvSpPr>
        <p:spPr>
          <a:xfrm>
            <a:off x="2629164" y="1676935"/>
            <a:ext cx="533400" cy="364499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1F9D5D5-213A-4C46-AC5C-4C34C9EF309D}"/>
              </a:ext>
            </a:extLst>
          </p:cNvPr>
          <p:cNvSpPr/>
          <p:nvPr/>
        </p:nvSpPr>
        <p:spPr>
          <a:xfrm>
            <a:off x="5214906" y="1676935"/>
            <a:ext cx="533400" cy="364499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71239-137E-4640-A672-B964100FF6F8}"/>
              </a:ext>
            </a:extLst>
          </p:cNvPr>
          <p:cNvSpPr txBox="1"/>
          <p:nvPr/>
        </p:nvSpPr>
        <p:spPr>
          <a:xfrm>
            <a:off x="667675" y="485168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E735D-6620-BE4F-A09C-9C2264D0A1CF}"/>
              </a:ext>
            </a:extLst>
          </p:cNvPr>
          <p:cNvSpPr txBox="1"/>
          <p:nvPr/>
        </p:nvSpPr>
        <p:spPr>
          <a:xfrm>
            <a:off x="6172200" y="498580"/>
            <a:ext cx="160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20164594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120B58-78B3-9A4B-9242-792CC1866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What are these regular expressions </a:t>
            </a:r>
            <a:r>
              <a:rPr lang="en-US" sz="1600" dirty="0" err="1"/>
              <a:t>whereout</a:t>
            </a:r>
            <a:r>
              <a:rPr lang="en-US" sz="1600" dirty="0"/>
              <a:t> you speak?</a:t>
            </a:r>
          </a:p>
          <a:p>
            <a:r>
              <a:rPr lang="en-US" sz="1600" dirty="0"/>
              <a:t>Many environments come with regular expressions functions for searching and transforming strings.</a:t>
            </a:r>
          </a:p>
          <a:p>
            <a:pPr lvl="1"/>
            <a:r>
              <a:rPr lang="en-US" sz="1400" dirty="0"/>
              <a:t>Python: Lib/</a:t>
            </a:r>
            <a:r>
              <a:rPr lang="en-US" sz="1400" dirty="0" err="1"/>
              <a:t>re.py</a:t>
            </a:r>
            <a:r>
              <a:rPr lang="en-US" sz="1400" dirty="0"/>
              <a:t> (</a:t>
            </a:r>
            <a:r>
              <a:rPr lang="en-US" sz="1400" dirty="0">
                <a:hlinkClick r:id="rId2"/>
              </a:rPr>
              <a:t>https://docs.python.org/3/library/re.html</a:t>
            </a:r>
            <a:r>
              <a:rPr lang="en-US" sz="1400" dirty="0"/>
              <a:t>) </a:t>
            </a:r>
          </a:p>
          <a:p>
            <a:pPr lvl="1"/>
            <a:r>
              <a:rPr lang="en-US" sz="1400" dirty="0"/>
              <a:t>Java: </a:t>
            </a:r>
            <a:r>
              <a:rPr lang="en-US" sz="1400" dirty="0" err="1"/>
              <a:t>java.util.regex</a:t>
            </a:r>
            <a:r>
              <a:rPr lang="en-US" sz="1400" dirty="0"/>
              <a:t> (</a:t>
            </a:r>
            <a:r>
              <a:rPr lang="en-US" sz="1400" dirty="0">
                <a:hlinkClick r:id="rId3"/>
              </a:rPr>
              <a:t>https://www.w3schools.com/java/java_regex.asp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"SNOBOL ("</a:t>
            </a:r>
            <a:r>
              <a:rPr lang="en-US" sz="1400" dirty="0" err="1"/>
              <a:t>StriNg</a:t>
            </a:r>
            <a:r>
              <a:rPr lang="en-US" sz="1400" dirty="0"/>
              <a:t> Oriented and </a:t>
            </a:r>
            <a:r>
              <a:rPr lang="en-US" sz="1400" dirty="0" err="1"/>
              <a:t>symBOlic</a:t>
            </a:r>
            <a:r>
              <a:rPr lang="en-US" sz="1400" dirty="0"/>
              <a:t> Language") is a series of programming languages ... ... having patterns as a first-class data type.”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>
                <a:hlinkClick r:id="rId4"/>
              </a:rPr>
              <a:t>https://en.wikipedia.org/wiki/SNOBOL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Most SQL databases have some from of regular</a:t>
            </a:r>
            <a:br>
              <a:rPr lang="en-US" sz="1400" dirty="0"/>
            </a:br>
            <a:r>
              <a:rPr lang="en-US" sz="1400" dirty="0"/>
              <a:t>expression library, but the libraries differ from</a:t>
            </a:r>
            <a:br>
              <a:rPr lang="en-US" sz="1400" dirty="0"/>
            </a:br>
            <a:r>
              <a:rPr lang="en-US" sz="1400" dirty="0"/>
              <a:t>product to product.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4DC0DC-77EA-AD47-B00A-C7F85AC6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Before We Leave ... 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43302-288B-2244-BCC2-D38C605FD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1897879"/>
            <a:ext cx="3949521" cy="1939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99AF2-A688-1B47-B24F-070F5BDDD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225" y="3877726"/>
            <a:ext cx="3839604" cy="791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8F1CB8-DDAE-8F4F-81EA-1832909CC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158" y="3296723"/>
            <a:ext cx="1346539" cy="1352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58C60A-654D-AF4B-BFB8-D56DC1E8F4BE}"/>
              </a:ext>
            </a:extLst>
          </p:cNvPr>
          <p:cNvSpPr txBox="1"/>
          <p:nvPr/>
        </p:nvSpPr>
        <p:spPr>
          <a:xfrm>
            <a:off x="2395454" y="3092698"/>
            <a:ext cx="24051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was FYI.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 a core part of W4111.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 will play with it a little.</a:t>
            </a:r>
          </a:p>
        </p:txBody>
      </p:sp>
    </p:spTree>
    <p:extLst>
      <p:ext uri="{BB962C8B-B14F-4D97-AF65-F5344CB8AC3E}">
        <p14:creationId xmlns:p14="http://schemas.microsoft.com/office/powerpoint/2010/main" val="14288992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Today’s Task #1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did the set up and provided the tools,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did not do the task.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will cover in a recitation.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2: ER, Relational, SQL (II) 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6804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9196C8-8DB6-FD40-98CC-D6918FC33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70" y="514350"/>
            <a:ext cx="8819030" cy="4267200"/>
          </a:xfrm>
        </p:spPr>
        <p:txBody>
          <a:bodyPr/>
          <a:lstStyle/>
          <a:p>
            <a:r>
              <a:rPr lang="en-US" sz="1400" dirty="0"/>
              <a:t>Dataset:</a:t>
            </a:r>
          </a:p>
          <a:p>
            <a:pPr lvl="1"/>
            <a:r>
              <a:rPr lang="en-US" sz="1200" dirty="0">
                <a:hlinkClick r:id="rId2"/>
              </a:rPr>
              <a:t>https://www.kaggle.com/gulsahdemiryurek/harry-potter-dataset</a:t>
            </a:r>
            <a:endParaRPr lang="en-US" sz="1200" dirty="0"/>
          </a:p>
          <a:p>
            <a:pPr lvl="1"/>
            <a:r>
              <a:rPr lang="en-US" sz="1200" dirty="0"/>
              <a:t>Six “comma separated value (CSV)” files. We will start with </a:t>
            </a:r>
            <a:r>
              <a:rPr lang="en-US" sz="1200" i="1" dirty="0" err="1"/>
              <a:t>Characters.csv</a:t>
            </a:r>
            <a:r>
              <a:rPr lang="en-US" sz="1200" i="1" dirty="0"/>
              <a:t>.</a:t>
            </a:r>
          </a:p>
          <a:p>
            <a:r>
              <a:rPr lang="en-US" sz="1400" dirty="0"/>
              <a:t>Tasks: (Both tasks start with </a:t>
            </a:r>
            <a:r>
              <a:rPr lang="en-US" sz="1400" i="1" dirty="0"/>
              <a:t>importing and engineering the data.)</a:t>
            </a:r>
            <a:endParaRPr lang="en-US" sz="1400" dirty="0"/>
          </a:p>
          <a:p>
            <a:pPr lvl="1"/>
            <a:r>
              <a:rPr lang="en-US" sz="1200" dirty="0"/>
              <a:t>Build an interactive web application for </a:t>
            </a:r>
            <a:r>
              <a:rPr lang="en-US" sz="1200" i="1" dirty="0"/>
              <a:t>create-retrieve-update-delete</a:t>
            </a:r>
            <a:r>
              <a:rPr lang="en-US" sz="1200" dirty="0"/>
              <a:t> entries. The application must enforce </a:t>
            </a:r>
            <a:r>
              <a:rPr lang="en-US" sz="1200" i="1" dirty="0"/>
              <a:t>semantic integrity.</a:t>
            </a:r>
          </a:p>
          <a:p>
            <a:pPr lvl="1"/>
            <a:r>
              <a:rPr lang="en-US" sz="1200" dirty="0"/>
              <a:t>Build a </a:t>
            </a:r>
            <a:r>
              <a:rPr lang="en-US" sz="1200" dirty="0" err="1"/>
              <a:t>Jupyter</a:t>
            </a:r>
            <a:r>
              <a:rPr lang="en-US" sz="1200" dirty="0"/>
              <a:t> Notebook that does some interesting visualization and analysis.</a:t>
            </a:r>
          </a:p>
          <a:p>
            <a:r>
              <a:rPr lang="en-US" sz="1400" dirty="0"/>
              <a:t>Elements:</a:t>
            </a:r>
          </a:p>
          <a:p>
            <a:pPr lvl="1"/>
            <a:r>
              <a:rPr lang="en-US" sz="1200" dirty="0"/>
              <a:t>Content/applications in a browser.</a:t>
            </a:r>
          </a:p>
          <a:p>
            <a:pPr lvl="1"/>
            <a:r>
              <a:rPr lang="en-US" sz="1200" dirty="0" err="1"/>
              <a:t>Jupyter</a:t>
            </a:r>
            <a:r>
              <a:rPr lang="en-US" sz="1200" dirty="0"/>
              <a:t> Notebook Server is both:</a:t>
            </a:r>
          </a:p>
          <a:p>
            <a:pPr lvl="2"/>
            <a:r>
              <a:rPr lang="en-US" sz="1000" dirty="0"/>
              <a:t>A web server</a:t>
            </a:r>
          </a:p>
          <a:p>
            <a:pPr lvl="2"/>
            <a:r>
              <a:rPr lang="en-US" sz="1000" dirty="0"/>
              <a:t>A (specialized) web application server.</a:t>
            </a:r>
          </a:p>
          <a:p>
            <a:pPr lvl="1"/>
            <a:r>
              <a:rPr lang="en-US" sz="1200" dirty="0"/>
              <a:t>Web server delivers HTML, images, ...</a:t>
            </a:r>
            <a:br>
              <a:rPr lang="en-US" sz="1200" dirty="0"/>
            </a:br>
            <a:r>
              <a:rPr lang="en-US" sz="1200" dirty="0"/>
              <a:t>to the browser.</a:t>
            </a:r>
          </a:p>
          <a:p>
            <a:pPr lvl="1"/>
            <a:r>
              <a:rPr lang="en-US" sz="1200" dirty="0"/>
              <a:t>Web application server executes an</a:t>
            </a:r>
          </a:p>
          <a:p>
            <a:pPr lvl="2"/>
            <a:r>
              <a:rPr lang="en-US" sz="1000" dirty="0"/>
              <a:t>Application server framework (Flask)</a:t>
            </a:r>
          </a:p>
          <a:p>
            <a:pPr lvl="2"/>
            <a:r>
              <a:rPr lang="en-US" sz="1000" dirty="0"/>
              <a:t>The Python code implementing the app.</a:t>
            </a:r>
          </a:p>
          <a:p>
            <a:pPr lvl="1"/>
            <a:r>
              <a:rPr lang="en-US" sz="1200" dirty="0"/>
              <a:t>The </a:t>
            </a:r>
            <a:r>
              <a:rPr lang="en-US" sz="1200" dirty="0" err="1"/>
              <a:t>Jupyter</a:t>
            </a:r>
            <a:r>
              <a:rPr lang="en-US" sz="1200" dirty="0"/>
              <a:t> Notebook Server runs code</a:t>
            </a:r>
            <a:br>
              <a:rPr lang="en-US" sz="1200" dirty="0"/>
            </a:br>
            <a:r>
              <a:rPr lang="en-US" sz="1200" dirty="0"/>
              <a:t>cells in a Python kernel.</a:t>
            </a:r>
          </a:p>
          <a:p>
            <a:pPr lvl="1"/>
            <a:r>
              <a:rPr lang="en-US" sz="1200" dirty="0"/>
              <a:t>I am mostly going to ignore the browser and content.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EEBEA1-12DF-DC4F-A6CF-FDE1F47A0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Harry Potter Character Information Application (Reminder)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A04DD-6F76-8041-A57E-BE78BDA35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962150"/>
            <a:ext cx="5418204" cy="24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574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B9745F-0B8D-0846-9743-5E4F57AD7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194725"/>
            <a:ext cx="8839200" cy="1434425"/>
          </a:xfrm>
        </p:spPr>
        <p:txBody>
          <a:bodyPr/>
          <a:lstStyle/>
          <a:p>
            <a:r>
              <a:rPr lang="en-US" dirty="0"/>
              <a:t>We are starting the semester with the </a:t>
            </a:r>
            <a:r>
              <a:rPr lang="en-US" i="1" dirty="0"/>
              <a:t>relational </a:t>
            </a:r>
            <a:r>
              <a:rPr lang="en-US" i="1" dirty="0" err="1"/>
              <a:t>datamodel</a:t>
            </a:r>
            <a:r>
              <a:rPr lang="en-US" i="1" dirty="0"/>
              <a:t>/databases.</a:t>
            </a:r>
          </a:p>
          <a:p>
            <a:r>
              <a:rPr lang="en-US" dirty="0"/>
              <a:t>Before we get too far in our data janitor work,</a:t>
            </a:r>
            <a:br>
              <a:rPr lang="en-US" dirty="0"/>
            </a:br>
            <a:r>
              <a:rPr lang="en-US" dirty="0"/>
              <a:t>we should understand the relational model a little more.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856812-AFFC-EF49-9CB8-7EF01428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in the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4554B-F1E6-694D-8B55-ABC585528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96367"/>
            <a:ext cx="2495811" cy="2072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91292-1027-6D4F-81B3-1B8896C4E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895349"/>
            <a:ext cx="1941118" cy="1874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432625-E7AA-F349-A652-2629C44C3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4" y="616576"/>
            <a:ext cx="3377796" cy="226695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2E56FC8-5BF3-E345-823D-974A8CFF5922}"/>
              </a:ext>
            </a:extLst>
          </p:cNvPr>
          <p:cNvSpPr/>
          <p:nvPr/>
        </p:nvSpPr>
        <p:spPr>
          <a:xfrm>
            <a:off x="2629164" y="1676935"/>
            <a:ext cx="533400" cy="364499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1F9D5D5-213A-4C46-AC5C-4C34C9EF309D}"/>
              </a:ext>
            </a:extLst>
          </p:cNvPr>
          <p:cNvSpPr/>
          <p:nvPr/>
        </p:nvSpPr>
        <p:spPr>
          <a:xfrm>
            <a:off x="5214906" y="1676935"/>
            <a:ext cx="533400" cy="364499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71239-137E-4640-A672-B964100FF6F8}"/>
              </a:ext>
            </a:extLst>
          </p:cNvPr>
          <p:cNvSpPr txBox="1"/>
          <p:nvPr/>
        </p:nvSpPr>
        <p:spPr>
          <a:xfrm>
            <a:off x="667675" y="485168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Source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E735D-6620-BE4F-A09C-9C2264D0A1CF}"/>
              </a:ext>
            </a:extLst>
          </p:cNvPr>
          <p:cNvSpPr txBox="1"/>
          <p:nvPr/>
        </p:nvSpPr>
        <p:spPr>
          <a:xfrm>
            <a:off x="6172200" y="498580"/>
            <a:ext cx="160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31700567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416443-5BDF-3C48-803A-59179B7AE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028950"/>
            <a:ext cx="8839200" cy="1600200"/>
          </a:xfrm>
        </p:spPr>
        <p:txBody>
          <a:bodyPr/>
          <a:lstStyle/>
          <a:p>
            <a:r>
              <a:rPr lang="en-US" sz="1400" dirty="0"/>
              <a:t>I downloaded the Harry Potter character set CSV file.</a:t>
            </a:r>
          </a:p>
          <a:p>
            <a:r>
              <a:rPr lang="en-US" sz="1400" dirty="0"/>
              <a:t>I had two cleanup problems.</a:t>
            </a:r>
          </a:p>
          <a:p>
            <a:pPr lvl="1"/>
            <a:r>
              <a:rPr lang="en-US" sz="1200" dirty="0"/>
              <a:t>The file contains some weird characters in strings, e.g. “</a:t>
            </a:r>
            <a:r>
              <a:rPr lang="el-GR" sz="1200" dirty="0"/>
              <a:t>9Ω" </a:t>
            </a:r>
            <a:r>
              <a:rPr lang="en-US" sz="1200" dirty="0"/>
              <a:t>Fir dragon heartstring</a:t>
            </a:r>
          </a:p>
          <a:p>
            <a:pPr lvl="1"/>
            <a:r>
              <a:rPr lang="en-US" sz="1200" dirty="0"/>
              <a:t>There is a one-to-many relationship in columns marked with delimiters, e.g.</a:t>
            </a:r>
            <a:br>
              <a:rPr lang="en-US" sz="1200" dirty="0"/>
            </a:br>
            <a:r>
              <a:rPr lang="en-US" sz="1200" dirty="0" err="1"/>
              <a:t>Professor†of†Transfiguration</a:t>
            </a:r>
            <a:r>
              <a:rPr lang="en-US" sz="1200" dirty="0"/>
              <a:t>†| Head of Gryffindor</a:t>
            </a:r>
          </a:p>
          <a:p>
            <a:r>
              <a:rPr lang="en-US" sz="1400" dirty="0"/>
              <a:t>I wrote a little Extract-Transform-Load (ETL) process.</a:t>
            </a:r>
            <a:br>
              <a:rPr lang="en-US" sz="1400" dirty="0"/>
            </a:br>
            <a:r>
              <a:rPr lang="en-US" sz="1400" dirty="0"/>
              <a:t>We will cover ETL in Module IV in the final part of the semester.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523AFF-94A7-D143-BAF8-41660C674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B79B9-0CF4-B24D-B25E-67FFD19683C2}"/>
              </a:ext>
            </a:extLst>
          </p:cNvPr>
          <p:cNvSpPr txBox="1"/>
          <p:nvPr/>
        </p:nvSpPr>
        <p:spPr>
          <a:xfrm>
            <a:off x="6427833" y="3840804"/>
            <a:ext cx="2411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 next steps are to clean</a:t>
            </a:r>
            <a:br>
              <a:rPr lang="en-US" sz="1600" dirty="0"/>
            </a:br>
            <a:r>
              <a:rPr lang="en-US" sz="1600" dirty="0"/>
              <a:t>up the data in the RDB.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E4741-4262-824D-8F67-0FC2CF26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09891"/>
            <a:ext cx="6096000" cy="258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34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Relational Algebra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63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strike="sngStrike" dirty="0">
                <a:solidFill>
                  <a:srgbClr val="FF0000"/>
                </a:solidFill>
              </a:rPr>
              <a:t>select: </a:t>
            </a:r>
            <a:r>
              <a:rPr kumimoji="0" lang="en-US" altLang="en-US" strike="sngStrike" dirty="0">
                <a:solidFill>
                  <a:srgbClr val="FF0000"/>
                </a:solidFill>
                <a:sym typeface="Symbol" panose="05050102010706020507" pitchFamily="18" charset="2"/>
              </a:rPr>
              <a:t></a:t>
            </a:r>
            <a:endParaRPr lang="en-US" altLang="en-US" strike="sngStrike" dirty="0">
              <a:solidFill>
                <a:srgbClr val="FF0000"/>
              </a:solidFill>
            </a:endParaRPr>
          </a:p>
          <a:p>
            <a:pPr lvl="1"/>
            <a:r>
              <a:rPr lang="en-US" altLang="en-US" strike="sngStrike" dirty="0">
                <a:solidFill>
                  <a:srgbClr val="FF0000"/>
                </a:solidFill>
              </a:rPr>
              <a:t>project: </a:t>
            </a:r>
            <a:r>
              <a:rPr lang="en-US" altLang="en-US" strike="sngStrike" dirty="0">
                <a:solidFill>
                  <a:srgbClr val="FF0000"/>
                </a:solidFill>
                <a:sym typeface="Symbol" panose="05050102010706020507" pitchFamily="18" charset="2"/>
              </a:rPr>
              <a:t></a:t>
            </a:r>
            <a:endParaRPr lang="en-US" altLang="en-US" strike="sngStrike" dirty="0">
              <a:solidFill>
                <a:srgbClr val="FF0000"/>
              </a:solidFill>
            </a:endParaRPr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intersect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← assignment</a:t>
            </a:r>
          </a:p>
          <a:p>
            <a:pPr lvl="1"/>
            <a:endParaRPr lang="en-US" altLang="en-US" sz="1500" i="1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6FA84-7DDB-FC40-A7CF-A8A1FE08465E}"/>
              </a:ext>
            </a:extLst>
          </p:cNvPr>
          <p:cNvSpPr txBox="1"/>
          <p:nvPr/>
        </p:nvSpPr>
        <p:spPr>
          <a:xfrm>
            <a:off x="3276600" y="1657350"/>
            <a:ext cx="1061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Last Lecture</a:t>
            </a:r>
          </a:p>
        </p:txBody>
      </p:sp>
    </p:spTree>
    <p:extLst>
      <p:ext uri="{BB962C8B-B14F-4D97-AF65-F5344CB8AC3E}">
        <p14:creationId xmlns:p14="http://schemas.microsoft.com/office/powerpoint/2010/main" val="1283381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31527"/>
            <a:ext cx="5669090" cy="2790082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AD359-8EA7-B24F-95DD-FA51C543B208}"/>
              </a:ext>
            </a:extLst>
          </p:cNvPr>
          <p:cNvSpPr txBox="1"/>
          <p:nvPr/>
        </p:nvSpPr>
        <p:spPr>
          <a:xfrm>
            <a:off x="768350" y="3638550"/>
            <a:ext cx="768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Why highlight composition before completing coverage of the operations?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The next core relational operator most people consider is JOIN.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The definition of JOIN relies on operation composition.</a:t>
            </a:r>
          </a:p>
        </p:txBody>
      </p:sp>
    </p:spTree>
    <p:extLst>
      <p:ext uri="{BB962C8B-B14F-4D97-AF65-F5344CB8AC3E}">
        <p14:creationId xmlns:p14="http://schemas.microsoft.com/office/powerpoint/2010/main" val="1185694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9291"/>
            <a:ext cx="5782369" cy="3657600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2362200" algn="ctr"/>
              </a:tabLst>
            </a:pP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14275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18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47" y="786988"/>
            <a:ext cx="3349515" cy="394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33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C1C817-2E10-2B42-882C-2C73F364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599" y="514350"/>
            <a:ext cx="3156721" cy="4114800"/>
          </a:xfrm>
        </p:spPr>
        <p:txBody>
          <a:bodyPr/>
          <a:lstStyle/>
          <a:p>
            <a:r>
              <a:rPr lang="en-US" sz="1600" dirty="0"/>
              <a:t>Assume we have two tables</a:t>
            </a:r>
          </a:p>
          <a:p>
            <a:pPr lvl="1"/>
            <a:r>
              <a:rPr lang="en-US" sz="1400" dirty="0"/>
              <a:t>S has two columns, 5 rows.</a:t>
            </a:r>
          </a:p>
          <a:p>
            <a:pPr lvl="1"/>
            <a:r>
              <a:rPr lang="en-US" sz="1400" dirty="0"/>
              <a:t>T has two columns, 4 rows.</a:t>
            </a:r>
          </a:p>
          <a:p>
            <a:r>
              <a:rPr lang="en-US" sz="1600" dirty="0"/>
              <a:t>S x T has</a:t>
            </a:r>
          </a:p>
          <a:p>
            <a:pPr lvl="1"/>
            <a:r>
              <a:rPr lang="en-US" sz="1400" dirty="0"/>
              <a:t>4 columns.</a:t>
            </a:r>
          </a:p>
          <a:p>
            <a:pPr lvl="1"/>
            <a:r>
              <a:rPr lang="en-US" sz="1400" dirty="0"/>
              <a:t>20 rows.</a:t>
            </a:r>
          </a:p>
          <a:p>
            <a:r>
              <a:rPr lang="en-US" sz="1600" dirty="0"/>
              <a:t>Cartesian product does not come up a lot in applications.</a:t>
            </a:r>
          </a:p>
          <a:p>
            <a:r>
              <a:rPr lang="en-US" sz="1600" dirty="0"/>
              <a:t>There are cases in optimization in which:</a:t>
            </a:r>
          </a:p>
          <a:p>
            <a:pPr lvl="1"/>
            <a:r>
              <a:rPr lang="en-US" sz="1400" dirty="0"/>
              <a:t>You want to generate all possible combinations.</a:t>
            </a:r>
          </a:p>
          <a:p>
            <a:pPr lvl="1"/>
            <a:r>
              <a:rPr lang="en-US" sz="1400" dirty="0"/>
              <a:t>Score, rate, rank etc. to determine best choices.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814D6-8E4E-D144-BFF7-EF1F6496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1" y="514350"/>
            <a:ext cx="1442221" cy="3149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FEE0-EC20-D141-B47B-9534F9A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92" y="526248"/>
            <a:ext cx="1371600" cy="3137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22317-3F78-1140-B653-2765C286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19" y="57645"/>
            <a:ext cx="1273990" cy="442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4A539-F934-604B-B517-C85C5866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919" y="57645"/>
            <a:ext cx="1273991" cy="4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5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011"/>
            <a:ext cx="5723954" cy="3498389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BEEA-D6AB-AA48-9527-B6B7EB43CD64}"/>
              </a:ext>
            </a:extLst>
          </p:cNvPr>
          <p:cNvSpPr txBox="1"/>
          <p:nvPr/>
        </p:nvSpPr>
        <p:spPr>
          <a:xfrm>
            <a:off x="152400" y="4020234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fundamental definition: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dirty="0"/>
              <a:t>σ </a:t>
            </a:r>
            <a:r>
              <a:rPr lang="en-US" sz="1600" baseline="-25000" dirty="0" err="1"/>
              <a:t>instructor.ID</a:t>
            </a:r>
            <a:r>
              <a:rPr lang="en-US" sz="1600" baseline="-25000" dirty="0"/>
              <a:t>=</a:t>
            </a:r>
            <a:r>
              <a:rPr lang="en-US" sz="1600" baseline="-25000" dirty="0" err="1"/>
              <a:t>teaches.ID</a:t>
            </a:r>
            <a:r>
              <a:rPr lang="en-US" sz="1600" dirty="0"/>
              <a:t> (instructor ⨯ teaches) = instructor ⨝ teaches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⨝ is the JOIN operations.</a:t>
            </a:r>
          </a:p>
        </p:txBody>
      </p:sp>
    </p:spTree>
    <p:extLst>
      <p:ext uri="{BB962C8B-B14F-4D97-AF65-F5344CB8AC3E}">
        <p14:creationId xmlns:p14="http://schemas.microsoft.com/office/powerpoint/2010/main" val="3278925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25F75-4DE5-F34C-A482-2C6D5094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2FEBA-E107-1A45-B780-DE11AAC1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14350"/>
            <a:ext cx="4207302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80F49-6AE9-584E-A5B2-514A3A16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97" y="666750"/>
            <a:ext cx="4409872" cy="3007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146A33-3C94-E645-8F26-B12B6B01AB5A}"/>
              </a:ext>
            </a:extLst>
          </p:cNvPr>
          <p:cNvSpPr/>
          <p:nvPr/>
        </p:nvSpPr>
        <p:spPr>
          <a:xfrm>
            <a:off x="76200" y="3595181"/>
            <a:ext cx="401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σ </a:t>
            </a:r>
            <a:r>
              <a:rPr lang="en-US" baseline="-25000" dirty="0" err="1"/>
              <a:t>instructor.ID</a:t>
            </a:r>
            <a:r>
              <a:rPr lang="en-US" baseline="-25000" dirty="0"/>
              <a:t>=</a:t>
            </a:r>
            <a:r>
              <a:rPr lang="en-US" baseline="-25000" dirty="0" err="1"/>
              <a:t>teaches.ID</a:t>
            </a:r>
            <a:r>
              <a:rPr lang="en-US" dirty="0"/>
              <a:t> (instructor ⨯ teaches)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D5EB0-44F1-2340-868D-62243B3D6792}"/>
              </a:ext>
            </a:extLst>
          </p:cNvPr>
          <p:cNvSpPr/>
          <p:nvPr/>
        </p:nvSpPr>
        <p:spPr>
          <a:xfrm>
            <a:off x="5715000" y="3595181"/>
            <a:ext cx="216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instructor ⨝ teaches</a:t>
            </a:r>
          </a:p>
        </p:txBody>
      </p:sp>
    </p:spTree>
    <p:extLst>
      <p:ext uri="{BB962C8B-B14F-4D97-AF65-F5344CB8AC3E}">
        <p14:creationId xmlns:p14="http://schemas.microsoft.com/office/powerpoint/2010/main" val="2144104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577650" cy="636317"/>
          </a:xfrm>
        </p:spPr>
        <p:txBody>
          <a:bodyPr/>
          <a:lstStyle/>
          <a:p>
            <a:r>
              <a:rPr lang="en-US" altLang="en-US" dirty="0"/>
              <a:t>The</a:t>
            </a:r>
            <a:r>
              <a:rPr lang="en-US" altLang="en-US" dirty="0">
                <a:sym typeface="Symbol" panose="05050102010706020507" pitchFamily="18" charset="2"/>
              </a:rPr>
              <a:t>  table corresponding to:</a:t>
            </a:r>
          </a:p>
          <a:p>
            <a:pPr>
              <a:buNone/>
            </a:pPr>
            <a:r>
              <a:rPr lang="en-US" altLang="en-US" i="1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  <a:r>
              <a:rPr lang="en-US" altLang="en-US" dirty="0"/>
              <a:t> </a:t>
            </a:r>
          </a:p>
          <a:p>
            <a:pPr>
              <a:buNone/>
            </a:pPr>
            <a:endParaRPr lang="en-US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115" y="1528227"/>
            <a:ext cx="4577735" cy="260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1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Spring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3: ER, Relational, SQL (III)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E1CD98-D0D8-2640-A44B-9DB439B86A65}"/>
              </a:ext>
            </a:extLst>
          </p:cNvPr>
          <p:cNvSpPr/>
          <p:nvPr/>
        </p:nvSpPr>
        <p:spPr>
          <a:xfrm>
            <a:off x="74615" y="3356555"/>
            <a:ext cx="8915398" cy="1294171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We will start in a couple of minutes.</a:t>
            </a:r>
          </a:p>
        </p:txBody>
      </p:sp>
    </p:spTree>
    <p:extLst>
      <p:ext uri="{BB962C8B-B14F-4D97-AF65-F5344CB8AC3E}">
        <p14:creationId xmlns:p14="http://schemas.microsoft.com/office/powerpoint/2010/main" val="276795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719263" y="854155"/>
                <a:ext cx="5733098" cy="3617261"/>
              </a:xfrm>
            </p:spPr>
            <p:txBody>
              <a:bodyPr/>
              <a:lstStyle/>
              <a:p>
                <a:pPr>
                  <a:tabLst>
                    <a:tab pos="2362200" algn="ctr"/>
                  </a:tabLst>
                </a:pPr>
                <a:r>
                  <a:rPr lang="en-US" altLang="en-US" dirty="0"/>
                  <a:t>The </a:t>
                </a:r>
                <a:r>
                  <a:rPr lang="en-US" altLang="en-US" b="1" dirty="0"/>
                  <a:t>join </a:t>
                </a:r>
                <a:r>
                  <a:rPr lang="en-US" altLang="en-US" dirty="0"/>
                  <a:t>operation allows us to combine  a select operation and a  </a:t>
                </a:r>
                <a:r>
                  <a:rPr lang="en-US" altLang="en-US" b="1" dirty="0"/>
                  <a:t> </a:t>
                </a:r>
                <a:r>
                  <a:rPr lang="en-US" altLang="en-US" dirty="0"/>
                  <a:t>Cartesian-Product  operation into a single operation.</a:t>
                </a:r>
              </a:p>
              <a:p>
                <a:pPr>
                  <a:tabLst>
                    <a:tab pos="2362200" algn="ctr"/>
                  </a:tabLst>
                </a:pPr>
                <a:r>
                  <a:rPr lang="en-US" altLang="en-US" dirty="0"/>
                  <a:t>Consider relations </a:t>
                </a:r>
                <a:r>
                  <a:rPr lang="en-US" altLang="en-US" i="1" dirty="0"/>
                  <a:t>r </a:t>
                </a:r>
                <a:r>
                  <a:rPr lang="en-US" altLang="en-US" dirty="0"/>
                  <a:t>(</a:t>
                </a:r>
                <a:r>
                  <a:rPr lang="en-US" altLang="en-US" i="1" dirty="0"/>
                  <a:t>R</a:t>
                </a:r>
                <a:r>
                  <a:rPr lang="en-US" altLang="en-US" dirty="0"/>
                  <a:t>) and </a:t>
                </a:r>
                <a:r>
                  <a:rPr lang="en-US" altLang="en-US" i="1" dirty="0"/>
                  <a:t> s </a:t>
                </a:r>
                <a:r>
                  <a:rPr lang="en-US" altLang="en-US" dirty="0"/>
                  <a:t>(</a:t>
                </a:r>
                <a:r>
                  <a:rPr lang="en-US" altLang="en-US" i="1" dirty="0"/>
                  <a:t>S</a:t>
                </a:r>
                <a:r>
                  <a:rPr lang="en-US" altLang="en-US" dirty="0"/>
                  <a:t>)</a:t>
                </a:r>
              </a:p>
              <a:p>
                <a:r>
                  <a:rPr lang="en-US" altLang="en-US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dirty="0"/>
                  <a:t>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6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dirty="0">
                    <a:sym typeface="Symbol" panose="05050102010706020507" pitchFamily="18" charset="2"/>
                  </a:rPr>
                  <a:t>(</a:t>
                </a:r>
                <a:r>
                  <a:rPr lang="en-US" altLang="ja-JP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dirty="0">
                    <a:sym typeface="Symbol" panose="05050102010706020507" pitchFamily="18" charset="2"/>
                  </a:rPr>
                  <a:t>x</a:t>
                </a:r>
                <a:r>
                  <a:rPr lang="en-US" altLang="ja-JP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6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</a:t>
                </a:r>
                <a:r>
                  <a:rPr lang="en-US" dirty="0"/>
                  <a:t>.</a:t>
                </a:r>
              </a:p>
              <a:p>
                <a:pPr>
                  <a:buNone/>
                </a:pPr>
                <a:endParaRPr lang="en-US" altLang="ja-JP" dirty="0"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19263" y="854155"/>
                <a:ext cx="5733098" cy="3617261"/>
              </a:xfrm>
              <a:blipFill>
                <a:blip r:embed="rId3"/>
                <a:stretch>
                  <a:fillRect t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3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5867"/>
            <a:ext cx="5762393" cy="3516677"/>
          </a:xfrm>
        </p:spPr>
        <p:txBody>
          <a:bodyPr/>
          <a:lstStyle/>
          <a:p>
            <a:pPr>
              <a:tabLst>
                <a:tab pos="2224088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224088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None/>
              <a:tabLst>
                <a:tab pos="2224088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sz="1200" dirty="0">
                <a:sym typeface="Symbol" panose="05050102010706020507" pitchFamily="18" charset="2"/>
              </a:rPr>
              <a:t>     column of </a:t>
            </a:r>
            <a:r>
              <a:rPr lang="en-US" altLang="en-US" sz="1200" i="1" dirty="0">
                <a:sym typeface="Symbol" panose="05050102010706020507" pitchFamily="18" charset="2"/>
              </a:rPr>
              <a:t>r</a:t>
            </a:r>
            <a:r>
              <a:rPr lang="en-US" altLang="en-US" sz="1200" dirty="0">
                <a:sym typeface="Symbol" panose="05050102010706020507" pitchFamily="18" charset="2"/>
              </a:rPr>
              <a:t> deals with the same type of values as does the 2</a:t>
            </a:r>
            <a:r>
              <a:rPr lang="en-US" altLang="en-US" sz="1200" baseline="30000" dirty="0">
                <a:sym typeface="Symbol" panose="05050102010706020507" pitchFamily="18" charset="2"/>
              </a:rPr>
              <a:t>nd </a:t>
            </a:r>
            <a:r>
              <a:rPr lang="en-US" altLang="en-US" sz="1200" dirty="0">
                <a:sym typeface="Symbol" panose="05050102010706020507" pitchFamily="18" charset="2"/>
              </a:rPr>
              <a:t>column of </a:t>
            </a:r>
            <a:r>
              <a:rPr lang="en-US" altLang="en-US" sz="1200" i="1" dirty="0">
                <a:sym typeface="Symbol" panose="05050102010706020507" pitchFamily="18" charset="2"/>
              </a:rPr>
              <a:t>s</a:t>
            </a:r>
            <a:r>
              <a:rPr lang="en-US" altLang="en-US" sz="12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Example: to 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1580377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781003"/>
            <a:ext cx="5760530" cy="1029509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endParaRPr lang="en-US" altLang="en-US" i="1" dirty="0"/>
          </a:p>
        </p:txBody>
      </p:sp>
      <p:pic>
        <p:nvPicPr>
          <p:cNvPr id="54273" name="Picture 1" descr="W:\db-book\db7\slide-dir\KEEP\Tables-ch2\2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8708" y="1892156"/>
            <a:ext cx="737234" cy="180518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FDDF1-F514-3644-AED0-C173E8575EFD}"/>
              </a:ext>
            </a:extLst>
          </p:cNvPr>
          <p:cNvSpPr txBox="1"/>
          <p:nvPr/>
        </p:nvSpPr>
        <p:spPr>
          <a:xfrm>
            <a:off x="533400" y="4019550"/>
            <a:ext cx="701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The preloaded dataset on the </a:t>
            </a:r>
            <a:r>
              <a:rPr lang="en-US" dirty="0" err="1">
                <a:solidFill>
                  <a:srgbClr val="FF0000"/>
                </a:solidFill>
              </a:rPr>
              <a:t>RelaX</a:t>
            </a:r>
            <a:r>
              <a:rPr lang="en-US" dirty="0">
                <a:solidFill>
                  <a:srgbClr val="FF0000"/>
                </a:solidFill>
              </a:rPr>
              <a:t> calculator is different from the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most recent data referenced in the book. It is from a previous edition.</a:t>
            </a:r>
          </a:p>
        </p:txBody>
      </p:sp>
    </p:spTree>
    <p:extLst>
      <p:ext uri="{BB962C8B-B14F-4D97-AF65-F5344CB8AC3E}">
        <p14:creationId xmlns:p14="http://schemas.microsoft.com/office/powerpoint/2010/main" val="756757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09127" cy="2949749"/>
          </a:xfrm>
        </p:spPr>
        <p:txBody>
          <a:bodyPr/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98306" name="Picture 2" descr="W:\db-book\db7\slide-dir\KEEP\Tables-ch2\2_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4239" y="3670983"/>
            <a:ext cx="750062" cy="455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0056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815659" cy="2803445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  <a:r>
              <a:rPr lang="en-US" altLang="en-US" i="1" dirty="0"/>
              <a:t>r – s</a:t>
            </a:r>
          </a:p>
          <a:p>
            <a:r>
              <a:rPr lang="en-US" altLang="en-US" dirty="0"/>
              <a:t>Set differences must be taken between </a:t>
            </a:r>
            <a:r>
              <a:rPr lang="en-US" altLang="en-US" b="1" dirty="0">
                <a:solidFill>
                  <a:srgbClr val="002060"/>
                </a:solidFill>
              </a:rPr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must have the </a:t>
            </a:r>
            <a:r>
              <a:rPr lang="en-US" altLang="en-US" dirty="0">
                <a:solidFill>
                  <a:srgbClr val="002060"/>
                </a:solidFill>
              </a:rPr>
              <a:t>same</a:t>
            </a:r>
            <a:r>
              <a:rPr lang="en-US" altLang="en-US" dirty="0"/>
              <a:t> </a:t>
            </a:r>
            <a:r>
              <a:rPr lang="en-US" altLang="en-US" dirty="0" err="1"/>
              <a:t>arity</a:t>
            </a:r>
            <a:endParaRPr lang="en-US" altLang="en-US" dirty="0"/>
          </a:p>
          <a:p>
            <a:pPr lvl="1"/>
            <a:r>
              <a:rPr lang="en-US" altLang="en-US" dirty="0"/>
              <a:t>attribute domains of </a:t>
            </a:r>
            <a:r>
              <a:rPr lang="en-US" altLang="en-US" i="1" dirty="0"/>
              <a:t>r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r>
              <a:rPr lang="en-US" altLang="en-US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Example: to find all courses taught in the Fall 2017 semester, but not in the Spring 2018 semester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</p:txBody>
      </p:sp>
      <p:pic>
        <p:nvPicPr>
          <p:cNvPr id="4" name="Picture 1" descr="C:\Users\as668\Desktop\Figures-for-slides\2_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3722814"/>
            <a:ext cx="758721" cy="651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7082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F32970-15D0-3F41-93C5-FAD5A7AA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230" y="483131"/>
            <a:ext cx="5499370" cy="4146019"/>
          </a:xfrm>
        </p:spPr>
        <p:txBody>
          <a:bodyPr/>
          <a:lstStyle/>
          <a:p>
            <a:r>
              <a:rPr lang="en-US" sz="1600" dirty="0"/>
              <a:t>Same “arity”</a:t>
            </a:r>
          </a:p>
          <a:p>
            <a:pPr lvl="1"/>
            <a:r>
              <a:rPr lang="en-US" sz="1400" dirty="0"/>
              <a:t>Same number of columns.</a:t>
            </a:r>
          </a:p>
          <a:p>
            <a:pPr lvl="1"/>
            <a:r>
              <a:rPr lang="en-US" sz="1400" dirty="0"/>
              <a:t>Compatible types.</a:t>
            </a:r>
          </a:p>
          <a:p>
            <a:pPr lvl="1"/>
            <a:r>
              <a:rPr lang="en-US" sz="1400" dirty="0"/>
              <a:t>The </a:t>
            </a:r>
            <a:r>
              <a:rPr lang="en-US" sz="1400" dirty="0" err="1"/>
              <a:t>i-th</a:t>
            </a:r>
            <a:r>
              <a:rPr lang="en-US" sz="1400" dirty="0"/>
              <a:t> column in each table is from a</a:t>
            </a:r>
            <a:br>
              <a:rPr lang="en-US" sz="1400" dirty="0"/>
            </a:br>
            <a:r>
              <a:rPr lang="en-US" sz="1400" dirty="0"/>
              <a:t>compatible domain. </a:t>
            </a:r>
          </a:p>
          <a:p>
            <a:pPr lvl="2"/>
            <a:r>
              <a:rPr lang="en-US" sz="1200" dirty="0"/>
              <a:t>Student 5</a:t>
            </a:r>
            <a:r>
              <a:rPr lang="en-US" sz="1200" baseline="30000" dirty="0"/>
              <a:t>th</a:t>
            </a:r>
            <a:r>
              <a:rPr lang="en-US" sz="1200" dirty="0"/>
              <a:t> column is “year.”</a:t>
            </a:r>
          </a:p>
          <a:p>
            <a:pPr lvl="2"/>
            <a:r>
              <a:rPr lang="en-US" sz="1200" dirty="0"/>
              <a:t>Faculty 5</a:t>
            </a:r>
            <a:r>
              <a:rPr lang="en-US" sz="1200" baseline="30000" dirty="0"/>
              <a:t>th</a:t>
            </a:r>
            <a:r>
              <a:rPr lang="en-US" sz="1200" dirty="0"/>
              <a:t> column is “title”</a:t>
            </a:r>
          </a:p>
          <a:p>
            <a:pPr lvl="2"/>
            <a:r>
              <a:rPr lang="en-US" sz="1200" dirty="0"/>
              <a:t>Both are strings but combing them does not make sense.</a:t>
            </a:r>
          </a:p>
          <a:p>
            <a:r>
              <a:rPr lang="en-US" sz="1600" dirty="0"/>
              <a:t>You can shape two incompatible tables using </a:t>
            </a:r>
            <a:r>
              <a:rPr lang="en-US" sz="1600" i="1" dirty="0"/>
              <a:t>project operations. </a:t>
            </a:r>
            <a:r>
              <a:rPr lang="en-US" sz="1600" dirty="0"/>
              <a:t>For example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(students)</a:t>
            </a:r>
            <a:br>
              <a:rPr lang="en-US" sz="1400" dirty="0"/>
            </a:br>
            <a:r>
              <a:rPr lang="en-US" sz="1400" dirty="0"/>
              <a:t>∩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(faculty)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</a:t>
            </a:r>
            <a:r>
              <a:rPr lang="en-US" sz="1400" dirty="0" err="1"/>
              <a:t>title←'Student</a:t>
            </a:r>
            <a:r>
              <a:rPr lang="en-US" sz="1400" dirty="0"/>
              <a:t>' (students)</a:t>
            </a:r>
            <a:br>
              <a:rPr lang="en-US" sz="1400" dirty="0"/>
            </a:br>
            <a:r>
              <a:rPr lang="en-US" sz="1400" dirty="0"/>
              <a:t>∪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title (faculty)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0EF62-8C9D-2144-9668-4E41B115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“arity”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AFF5-AD2B-554A-BE49-C326934C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36840"/>
            <a:ext cx="3263630" cy="41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5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08435"/>
            <a:ext cx="5742242" cy="3626405"/>
          </a:xfrm>
        </p:spPr>
        <p:txBody>
          <a:bodyPr/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350" i="1" dirty="0">
                <a:sym typeface="Symbol" panose="05050102010706020507" pitchFamily="18" charset="2"/>
              </a:rPr>
              <a:t></a:t>
            </a:r>
            <a:r>
              <a:rPr lang="en-US" altLang="en-US" sz="1350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0669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Rename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62393" cy="2401109"/>
          </a:xfrm>
        </p:spPr>
        <p:txBody>
          <a:bodyPr/>
          <a:lstStyle/>
          <a:p>
            <a:r>
              <a:rPr lang="en-US" altLang="en-US" dirty="0"/>
              <a:t>The results of relational-algebra expressions do not have a name that we can use to refer to them.  The  rename operator,  </a:t>
            </a:r>
            <a:r>
              <a:rPr lang="en-US" altLang="en-US" i="1" dirty="0">
                <a:sym typeface="Symbol" panose="05050102010706020507" pitchFamily="18" charset="2"/>
              </a:rPr>
              <a:t> ,</a:t>
            </a:r>
            <a:r>
              <a:rPr lang="en-US" altLang="en-US" dirty="0">
                <a:sym typeface="Symbol" panose="05050102010706020507" pitchFamily="18" charset="2"/>
              </a:rPr>
              <a:t>  is provided 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for that purpose</a:t>
            </a:r>
          </a:p>
          <a:p>
            <a:r>
              <a:rPr lang="en-US" altLang="en-US" dirty="0"/>
              <a:t>The expression:</a:t>
            </a:r>
          </a:p>
          <a:p>
            <a:pPr>
              <a:buNone/>
            </a:pPr>
            <a:r>
              <a:rPr lang="en-US" altLang="en-US" dirty="0"/>
              <a:t> 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returns the result of expression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under the name </a:t>
            </a:r>
            <a:r>
              <a:rPr lang="en-US" altLang="en-US" i="1" dirty="0">
                <a:sym typeface="Symbol" panose="05050102010706020507" pitchFamily="18" charset="2"/>
              </a:rPr>
              <a:t>x</a:t>
            </a:r>
            <a:endParaRPr lang="en-US" altLang="en-US" i="1" dirty="0"/>
          </a:p>
          <a:p>
            <a:r>
              <a:rPr lang="en-US" altLang="en-US" dirty="0"/>
              <a:t>Another form of the rename operation:</a:t>
            </a:r>
          </a:p>
          <a:p>
            <a:pPr>
              <a:buNone/>
            </a:pPr>
            <a:r>
              <a:rPr lang="en-US" altLang="en-US" dirty="0"/>
              <a:t>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x(A1,A2, .. An)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F1B9C-445C-B44E-BA2F-CB8D7EE3F6F2}"/>
              </a:ext>
            </a:extLst>
          </p:cNvPr>
          <p:cNvSpPr txBox="1"/>
          <p:nvPr/>
        </p:nvSpPr>
        <p:spPr>
          <a:xfrm>
            <a:off x="533400" y="4019550"/>
            <a:ext cx="752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Assignment and rename can act a little wonky when using the calculator.</a:t>
            </a:r>
          </a:p>
        </p:txBody>
      </p:sp>
    </p:spTree>
    <p:extLst>
      <p:ext uri="{BB962C8B-B14F-4D97-AF65-F5344CB8AC3E}">
        <p14:creationId xmlns:p14="http://schemas.microsoft.com/office/powerpoint/2010/main" val="1739104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Equivalent Queries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2556"/>
            <a:ext cx="5762394" cy="3498389"/>
          </a:xfrm>
        </p:spPr>
        <p:txBody>
          <a:bodyPr/>
          <a:lstStyle/>
          <a:p>
            <a:r>
              <a:rPr lang="en-US" altLang="en-US" dirty="0"/>
              <a:t>There is more than one way to write a query in relational algebra. </a:t>
            </a:r>
          </a:p>
          <a:p>
            <a:r>
              <a:rPr lang="en-US" altLang="en-US" dirty="0"/>
              <a:t>Example:  Find information about courses taught by instructors in the Physics department with salary greater than 90,000</a:t>
            </a:r>
          </a:p>
          <a:p>
            <a:r>
              <a:rPr lang="en-US" altLang="en-US" dirty="0"/>
              <a:t>Query 1</a:t>
            </a:r>
          </a:p>
          <a:p>
            <a:pPr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 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&gt; </a:t>
            </a:r>
            <a:r>
              <a:rPr lang="en-US" altLang="ja-JP" baseline="-25000" dirty="0">
                <a:sym typeface="Symbol" panose="05050102010706020507" pitchFamily="18" charset="2"/>
              </a:rPr>
              <a:t>90,000</a:t>
            </a:r>
            <a:r>
              <a:rPr lang="en-US" altLang="ja-JP" dirty="0">
                <a:sym typeface="Symbol" panose="05050102010706020507" pitchFamily="18" charset="2"/>
              </a:rPr>
              <a:t> 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Query 2</a:t>
            </a:r>
            <a:endParaRPr lang="en-US" altLang="en-US" dirty="0"/>
          </a:p>
          <a:p>
            <a:pPr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</a:t>
            </a:r>
            <a:r>
              <a:rPr lang="en-US" altLang="ja-JP" i="1" baseline="-25000" dirty="0">
                <a:sym typeface="Symbol" panose="05050102010706020507" pitchFamily="18" charset="2"/>
              </a:rPr>
              <a:t>alary &gt; 90.000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two queries are not identical; they are, however, equivalent -- they give the same result on any database.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15627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Equivalent Queries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719262" y="854155"/>
                <a:ext cx="5729102" cy="3379517"/>
              </a:xfrm>
            </p:spPr>
            <p:txBody>
              <a:bodyPr/>
              <a:lstStyle/>
              <a:p>
                <a:r>
                  <a:rPr lang="en-US" altLang="en-US" dirty="0"/>
                  <a:t>There is more than one way to write a query in relational algebra. </a:t>
                </a:r>
              </a:p>
              <a:p>
                <a:r>
                  <a:rPr lang="en-US" altLang="en-US" dirty="0"/>
                  <a:t>Example:  Find information about courses taught by instructors in the Physics department</a:t>
                </a:r>
              </a:p>
              <a:p>
                <a:r>
                  <a:rPr lang="en-US" altLang="en-US" dirty="0"/>
                  <a:t>Query 1</a:t>
                </a:r>
              </a:p>
              <a:p>
                <a:pPr marL="0" indent="0"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teaches)</a:t>
                </a:r>
                <a:endParaRPr lang="en-US" altLang="en-US" dirty="0"/>
              </a:p>
              <a:p>
                <a:pPr>
                  <a:buNone/>
                </a:pPr>
                <a:r>
                  <a:rPr lang="en-US" altLang="ja-JP" sz="6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en-US" dirty="0">
                    <a:sym typeface="Symbol" panose="05050102010706020507" pitchFamily="18" charset="2"/>
                  </a:rPr>
                  <a:t>Query 2</a:t>
                </a:r>
                <a:endParaRPr lang="en-US" altLang="en-US" dirty="0"/>
              </a:p>
              <a:p>
                <a:pPr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(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nstructor))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</a:t>
                </a:r>
              </a:p>
              <a:p>
                <a:pPr>
                  <a:buNone/>
                </a:pPr>
                <a:r>
                  <a:rPr lang="en-US" altLang="ja-JP" sz="600" dirty="0">
                    <a:sym typeface="Symbol" panose="05050102010706020507" pitchFamily="18" charset="2"/>
                  </a:rPr>
                  <a:t> </a:t>
                </a:r>
              </a:p>
              <a:p>
                <a:pPr>
                  <a:lnSpc>
                    <a:spcPct val="90000"/>
                  </a:lnSpc>
                  <a:tabLst>
                    <a:tab pos="1244204" algn="l"/>
                    <a:tab pos="2362200" algn="ctr"/>
                    <a:tab pos="2569369" algn="l"/>
                  </a:tabLst>
                </a:pPr>
                <a:r>
                  <a:rPr lang="en-US" altLang="en-US" dirty="0">
                    <a:sym typeface="Symbol" panose="05050102010706020507" pitchFamily="18" charset="2"/>
                  </a:rPr>
                  <a:t>The two queries are not identical; they are, however, equivalent -- they give the same result on any database.</a:t>
                </a:r>
              </a:p>
              <a:p>
                <a:pPr>
                  <a:lnSpc>
                    <a:spcPct val="90000"/>
                  </a:lnSpc>
                  <a:tabLst>
                    <a:tab pos="1244204" algn="l"/>
                    <a:tab pos="2362200" algn="ctr"/>
                    <a:tab pos="2569369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  <a:p>
                <a:pPr>
                  <a:lnSpc>
                    <a:spcPct val="90000"/>
                  </a:lnSpc>
                  <a:tabLst>
                    <a:tab pos="1244204" algn="l"/>
                    <a:tab pos="2362200" algn="ctr"/>
                    <a:tab pos="2569369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19262" y="854155"/>
                <a:ext cx="5729102" cy="3379517"/>
              </a:xfrm>
              <a:blipFill>
                <a:blip r:embed="rId3"/>
                <a:stretch>
                  <a:fillRect t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748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3: ER, Relational, SQL (III)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66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2C7B1-4C6A-884D-995D-ED7BD771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1800" dirty="0"/>
              <a:t>τ</a:t>
            </a:r>
            <a:r>
              <a:rPr lang="en-US" sz="1800" dirty="0"/>
              <a:t> 	order by</a:t>
            </a:r>
            <a:endParaRPr lang="el-GR" sz="1800" dirty="0"/>
          </a:p>
          <a:p>
            <a:r>
              <a:rPr lang="el-GR" sz="1800" dirty="0"/>
              <a:t>γ</a:t>
            </a:r>
            <a:r>
              <a:rPr lang="en-US" sz="1800" dirty="0"/>
              <a:t> 	group by </a:t>
            </a:r>
            <a:endParaRPr lang="el-GR" sz="1800" dirty="0"/>
          </a:p>
          <a:p>
            <a:r>
              <a:rPr lang="el-GR" sz="1800" dirty="0"/>
              <a:t>¬</a:t>
            </a:r>
            <a:r>
              <a:rPr lang="en-US" sz="1800" dirty="0"/>
              <a:t> 	negation </a:t>
            </a:r>
            <a:endParaRPr lang="el-GR" sz="1800" dirty="0"/>
          </a:p>
          <a:p>
            <a:r>
              <a:rPr lang="el-GR" sz="1800" dirty="0"/>
              <a:t>÷</a:t>
            </a:r>
            <a:r>
              <a:rPr lang="en-US" sz="1800" dirty="0"/>
              <a:t>	set division</a:t>
            </a:r>
            <a:endParaRPr lang="el-GR" sz="1800" dirty="0"/>
          </a:p>
          <a:p>
            <a:r>
              <a:rPr lang="el-GR" sz="1800" dirty="0"/>
              <a:t>⨝</a:t>
            </a:r>
            <a:r>
              <a:rPr lang="en-US" sz="1800" dirty="0"/>
              <a:t>	natural join, theta-join</a:t>
            </a:r>
            <a:endParaRPr lang="el-GR" sz="1800" dirty="0"/>
          </a:p>
          <a:p>
            <a:r>
              <a:rPr lang="el-GR" sz="1800" dirty="0"/>
              <a:t>⟕</a:t>
            </a:r>
            <a:r>
              <a:rPr lang="en-US" sz="1800" dirty="0"/>
              <a:t>	left outer join</a:t>
            </a:r>
            <a:endParaRPr lang="el-GR" sz="1800" dirty="0"/>
          </a:p>
          <a:p>
            <a:r>
              <a:rPr lang="el-GR" sz="1800" dirty="0"/>
              <a:t>⟖</a:t>
            </a:r>
            <a:r>
              <a:rPr lang="en-US" sz="1800" dirty="0"/>
              <a:t>	right outer join</a:t>
            </a:r>
            <a:endParaRPr lang="el-GR" sz="1800" dirty="0"/>
          </a:p>
          <a:p>
            <a:r>
              <a:rPr lang="el-GR" sz="1800" dirty="0"/>
              <a:t>⟗</a:t>
            </a:r>
            <a:r>
              <a:rPr lang="en-US" sz="1800" dirty="0"/>
              <a:t>	full outer join</a:t>
            </a:r>
            <a:endParaRPr lang="el-GR" sz="1800" dirty="0"/>
          </a:p>
          <a:p>
            <a:r>
              <a:rPr lang="el-GR" sz="1800" dirty="0"/>
              <a:t>⋉</a:t>
            </a:r>
            <a:r>
              <a:rPr lang="en-US" sz="1800" dirty="0"/>
              <a:t>	left semi join</a:t>
            </a:r>
            <a:endParaRPr lang="el-GR" sz="1800" dirty="0"/>
          </a:p>
          <a:p>
            <a:r>
              <a:rPr lang="el-GR" sz="1800" dirty="0"/>
              <a:t>⋊</a:t>
            </a:r>
            <a:r>
              <a:rPr lang="en-US" sz="1800" dirty="0"/>
              <a:t>	right semi join</a:t>
            </a:r>
            <a:endParaRPr lang="el-GR" sz="1800" dirty="0"/>
          </a:p>
          <a:p>
            <a:r>
              <a:rPr lang="el-GR" sz="1800" dirty="0"/>
              <a:t>▷</a:t>
            </a:r>
            <a:r>
              <a:rPr lang="en-US" sz="1800" dirty="0"/>
              <a:t>	anti-join</a:t>
            </a:r>
            <a:endParaRPr lang="el-GR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B9D67-F5A4-1F4B-817E-539F008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all those other Symbols?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AA9-79C6-994D-A32F-AE83CD374016}"/>
              </a:ext>
            </a:extLst>
          </p:cNvPr>
          <p:cNvSpPr txBox="1"/>
          <p:nvPr/>
        </p:nvSpPr>
        <p:spPr>
          <a:xfrm>
            <a:off x="3228522" y="532358"/>
            <a:ext cx="564148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Some of these are pretty obscure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Division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Anti-Join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Left semi-join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Right semi-join</a:t>
            </a:r>
            <a:br>
              <a:rPr lang="en-US" sz="1200" dirty="0"/>
            </a:b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Most SQL engines do not support them.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You can implement them using combinations of JOIN, SELECT, WHERE, ...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But, I cannot every remember using them in applications I have developed.</a:t>
            </a:r>
            <a:br>
              <a:rPr lang="en-US" sz="1200" dirty="0"/>
            </a:b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Outer JOIN is very useful, but less common. We will cover.</a:t>
            </a:r>
            <a:br>
              <a:rPr lang="en-US" sz="1200" dirty="0"/>
            </a:b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There are also some “patterns” or “terms”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Equijoin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Non-</a:t>
            </a:r>
            <a:r>
              <a:rPr lang="en-US" sz="1200" dirty="0" err="1"/>
              <a:t>equi</a:t>
            </a:r>
            <a:r>
              <a:rPr lang="en-US" sz="1200" dirty="0"/>
              <a:t> join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Natural join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Theta join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...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 may ask you to define these terms on some exams because they may be common</a:t>
            </a:r>
            <a:br>
              <a:rPr lang="en-US" sz="1200" dirty="0"/>
            </a:br>
            <a:r>
              <a:rPr lang="en-US" sz="1200" dirty="0"/>
              <a:t>internships/job interview questions.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04607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F27B0153-D625-0F4B-83F7-593C99F68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SQL (II)</a:t>
            </a:r>
          </a:p>
        </p:txBody>
      </p:sp>
    </p:spTree>
    <p:extLst>
      <p:ext uri="{BB962C8B-B14F-4D97-AF65-F5344CB8AC3E}">
        <p14:creationId xmlns:p14="http://schemas.microsoft.com/office/powerpoint/2010/main" val="1753245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598"/>
            <a:ext cx="5403914" cy="265655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trike="sngStrike" dirty="0">
                <a:solidFill>
                  <a:srgbClr val="FF0000"/>
                </a:solidFill>
              </a:rPr>
              <a:t>Overview of The SQL Query Language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SQL Data Definition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Basic Query Structure of SQL Queries</a:t>
            </a:r>
          </a:p>
          <a:p>
            <a:r>
              <a:rPr lang="en-US" altLang="en-US" dirty="0"/>
              <a:t>Additional Basic Operations</a:t>
            </a:r>
          </a:p>
          <a:p>
            <a:r>
              <a:rPr lang="en-US" altLang="en-US" dirty="0"/>
              <a:t>Set Operations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Null Values</a:t>
            </a:r>
          </a:p>
          <a:p>
            <a:r>
              <a:rPr lang="en-US" altLang="en-US" dirty="0"/>
              <a:t>Aggregate Functions</a:t>
            </a:r>
          </a:p>
          <a:p>
            <a:r>
              <a:rPr lang="en-US" altLang="en-US" dirty="0"/>
              <a:t>Nested Subqueries</a:t>
            </a:r>
          </a:p>
          <a:p>
            <a:r>
              <a:rPr lang="en-US" altLang="en-US" dirty="0"/>
              <a:t>Modification of the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E5107-C835-5F40-B58E-BB85902FFBCC}"/>
              </a:ext>
            </a:extLst>
          </p:cNvPr>
          <p:cNvSpPr txBox="1"/>
          <p:nvPr/>
        </p:nvSpPr>
        <p:spPr>
          <a:xfrm>
            <a:off x="6172200" y="1962150"/>
            <a:ext cx="214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Covered Last Lecture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FFE545-3B61-4F4A-AC57-BCFB681CC184}"/>
              </a:ext>
            </a:extLst>
          </p:cNvPr>
          <p:cNvCxnSpPr>
            <a:cxnSpLocks/>
            <a:stCxn id="2" idx="1"/>
          </p:cNvCxnSpPr>
          <p:nvPr/>
        </p:nvCxnSpPr>
        <p:spPr bwMode="auto">
          <a:xfrm flipH="1" flipV="1">
            <a:off x="4876800" y="1200150"/>
            <a:ext cx="1295400" cy="9466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4A0F7-943E-C248-B527-5C1189E85A78}"/>
              </a:ext>
            </a:extLst>
          </p:cNvPr>
          <p:cNvCxnSpPr>
            <a:cxnSpLocks/>
            <a:stCxn id="2" idx="1"/>
          </p:cNvCxnSpPr>
          <p:nvPr/>
        </p:nvCxnSpPr>
        <p:spPr bwMode="auto">
          <a:xfrm flipH="1">
            <a:off x="3048000" y="2146816"/>
            <a:ext cx="3124200" cy="12013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68354069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70A14-C963-C84D-B082-6984F8785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00150"/>
            <a:ext cx="8839200" cy="20574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We have to discuss types/domains before</a:t>
            </a:r>
            <a:br>
              <a:rPr lang="en-US" dirty="0"/>
            </a:br>
            <a:r>
              <a:rPr lang="en-US" dirty="0"/>
              <a:t>talking about some of the other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B510C-9F03-5041-B399-4742657A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Additional Operations</a:t>
            </a:r>
          </a:p>
        </p:txBody>
      </p:sp>
    </p:spTree>
    <p:extLst>
      <p:ext uri="{BB962C8B-B14F-4D97-AF65-F5344CB8AC3E}">
        <p14:creationId xmlns:p14="http://schemas.microsoft.com/office/powerpoint/2010/main" val="3117210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Data Types and Functions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34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3: ER, Relational, SQL (III)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55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442"/>
            <a:ext cx="5769674" cy="3476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2888043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6210" y="122635"/>
            <a:ext cx="5448300" cy="41433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Built-in Data Types in SQL 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6545"/>
            <a:ext cx="5583788" cy="3646884"/>
          </a:xfrm>
        </p:spPr>
        <p:txBody>
          <a:bodyPr/>
          <a:lstStyle/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date:</a:t>
            </a:r>
            <a:r>
              <a:rPr lang="en-US" altLang="en-US" dirty="0"/>
              <a:t>  Dates, containing a (4 digit) year, month and date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date</a:t>
            </a:r>
            <a:r>
              <a:rPr lang="en-US" altLang="en-US" dirty="0"/>
              <a:t> '2005-7-27'</a:t>
            </a:r>
          </a:p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time:</a:t>
            </a:r>
            <a:r>
              <a:rPr lang="en-US" altLang="en-US" b="1" dirty="0"/>
              <a:t> </a:t>
            </a:r>
            <a:r>
              <a:rPr lang="en-US" altLang="en-US" dirty="0"/>
              <a:t> Time of day, in hours, minutes and seconds.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 time</a:t>
            </a:r>
            <a:r>
              <a:rPr lang="en-US" altLang="en-US" dirty="0"/>
              <a:t> '09:00:30'        </a:t>
            </a:r>
            <a:r>
              <a:rPr lang="en-US" altLang="en-US" b="1" dirty="0"/>
              <a:t> time</a:t>
            </a:r>
            <a:r>
              <a:rPr lang="en-US" altLang="en-US" dirty="0"/>
              <a:t> '09:00:30.75'</a:t>
            </a:r>
          </a:p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timestamp:</a:t>
            </a:r>
            <a:r>
              <a:rPr lang="en-US" altLang="en-US" dirty="0"/>
              <a:t> date plus time of day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timestamp</a:t>
            </a:r>
            <a:r>
              <a:rPr lang="en-US" altLang="en-US" dirty="0"/>
              <a:t>  '2005-7-27 09:00:30.75'</a:t>
            </a:r>
          </a:p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interval:</a:t>
            </a:r>
            <a:r>
              <a:rPr lang="en-US" altLang="en-US" dirty="0"/>
              <a:t>  period of time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  interval  '1' day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Subtracting a date/time/timestamp value from another gives an interval value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Interval values can be added to date/time/timestamp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457B3-5F41-7F4F-A5BA-9844EF82185A}"/>
              </a:ext>
            </a:extLst>
          </p:cNvPr>
          <p:cNvSpPr txBox="1"/>
          <p:nvPr/>
        </p:nvSpPr>
        <p:spPr>
          <a:xfrm>
            <a:off x="502611" y="3714750"/>
            <a:ext cx="6980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All implementations of SQL support a common core, but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The have proprietary extensions: operators on types, additional types.</a:t>
            </a:r>
          </a:p>
        </p:txBody>
      </p:sp>
    </p:spTree>
    <p:extLst>
      <p:ext uri="{BB962C8B-B14F-4D97-AF65-F5344CB8AC3E}">
        <p14:creationId xmlns:p14="http://schemas.microsoft.com/office/powerpoint/2010/main" val="3754525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Large-Object Types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2"/>
            <a:ext cx="5722445" cy="2901267"/>
          </a:xfrm>
        </p:spPr>
        <p:txBody>
          <a:bodyPr/>
          <a:lstStyle/>
          <a:p>
            <a:r>
              <a:rPr lang="en-US" altLang="en-US" dirty="0"/>
              <a:t>Large objects (photos, videos, CAD files, etc.) are stored as a </a:t>
            </a:r>
            <a:r>
              <a:rPr lang="en-US" altLang="en-US" i="1" dirty="0"/>
              <a:t>large object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blob</a:t>
            </a:r>
            <a:r>
              <a:rPr lang="en-US" altLang="en-US" dirty="0"/>
              <a:t>: binary large object -- object is a large collection of uninterpreted binary data (whose interpretation is left to an application outside of the database system)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clob</a:t>
            </a:r>
            <a:r>
              <a:rPr lang="en-US" altLang="en-US" dirty="0"/>
              <a:t>: character large object -- object is a large collection of character data</a:t>
            </a:r>
          </a:p>
          <a:p>
            <a:r>
              <a:rPr lang="en-US" altLang="en-US" dirty="0"/>
              <a:t>When a query returns a large object, a pointer is returned rather than the large object itself.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3354B5-BA96-FE41-9C7A-CCCEE99653F4}"/>
              </a:ext>
            </a:extLst>
          </p:cNvPr>
          <p:cNvSpPr txBox="1"/>
          <p:nvPr/>
        </p:nvSpPr>
        <p:spPr>
          <a:xfrm>
            <a:off x="367483" y="3181350"/>
            <a:ext cx="84090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CLOBs and BLOBs are very uncommon.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Today applications keep documents, images, CAD files, etc. in “block/</a:t>
            </a:r>
            <a:r>
              <a:rPr lang="en-US" dirty="0" err="1">
                <a:solidFill>
                  <a:srgbClr val="FF0000"/>
                </a:solidFill>
              </a:rPr>
              <a:t>pbject</a:t>
            </a:r>
            <a:r>
              <a:rPr lang="en-US" dirty="0">
                <a:solidFill>
                  <a:srgbClr val="FF0000"/>
                </a:solidFill>
              </a:rPr>
              <a:t> storage.”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The database contains just the hyperlinks to the files/content.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We will see some examples when we talk about web applications.</a:t>
            </a:r>
          </a:p>
        </p:txBody>
      </p:sp>
    </p:spTree>
    <p:extLst>
      <p:ext uri="{BB962C8B-B14F-4D97-AF65-F5344CB8AC3E}">
        <p14:creationId xmlns:p14="http://schemas.microsoft.com/office/powerpoint/2010/main" val="4077064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BE224-81AF-1E4C-A5FB-E03F8410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Cheat Sheet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16A08-4FCE-5A47-8F6F-2F9D277DDAAE}"/>
              </a:ext>
            </a:extLst>
          </p:cNvPr>
          <p:cNvSpPr/>
          <p:nvPr/>
        </p:nvSpPr>
        <p:spPr>
          <a:xfrm>
            <a:off x="3630753" y="57150"/>
            <a:ext cx="53041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https://websitesetup.org/wp-content/uploads/2020/04/MySQL-Cheat-Sheet-websitesetup.org.pdf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Pretty good, concise place to find information about MySQL.</a:t>
            </a:r>
          </a:p>
          <a:p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90825-0982-6B43-83D4-56D601F1C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7" y="852015"/>
            <a:ext cx="4247138" cy="1238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38599-C0A5-2A4C-AAA3-2DC148FDB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507348"/>
            <a:ext cx="3721657" cy="4128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AE00E8-71AE-9F46-9D3C-E7427BF7D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8" y="2090265"/>
            <a:ext cx="4654604" cy="23739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6019E3-DDBB-DE43-B870-23BF7D4F18F5}"/>
              </a:ext>
            </a:extLst>
          </p:cNvPr>
          <p:cNvSpPr/>
          <p:nvPr/>
        </p:nvSpPr>
        <p:spPr>
          <a:xfrm>
            <a:off x="57653" y="482917"/>
            <a:ext cx="4712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https://</a:t>
            </a:r>
            <a:r>
              <a:rPr lang="en-US" sz="1400" b="1" dirty="0" err="1">
                <a:solidFill>
                  <a:srgbClr val="FF0000"/>
                </a:solidFill>
              </a:rPr>
              <a:t>dev.mysql.com</a:t>
            </a:r>
            <a:r>
              <a:rPr lang="en-US" sz="1400" b="1" dirty="0">
                <a:solidFill>
                  <a:srgbClr val="FF0000"/>
                </a:solidFill>
              </a:rPr>
              <a:t>/doc/</a:t>
            </a:r>
            <a:r>
              <a:rPr lang="en-US" sz="1400" b="1" dirty="0" err="1">
                <a:solidFill>
                  <a:srgbClr val="FF0000"/>
                </a:solidFill>
              </a:rPr>
              <a:t>refman</a:t>
            </a:r>
            <a:r>
              <a:rPr lang="en-US" sz="1400" b="1" dirty="0">
                <a:solidFill>
                  <a:srgbClr val="FF0000"/>
                </a:solidFill>
              </a:rPr>
              <a:t>/8.0/</a:t>
            </a:r>
            <a:r>
              <a:rPr lang="en-US" sz="1400" b="1" dirty="0" err="1">
                <a:solidFill>
                  <a:srgbClr val="FF0000"/>
                </a:solidFill>
              </a:rPr>
              <a:t>en</a:t>
            </a:r>
            <a:r>
              <a:rPr lang="en-US" sz="1400" b="1" dirty="0">
                <a:solidFill>
                  <a:srgbClr val="FF0000"/>
                </a:solidFill>
              </a:rPr>
              <a:t>/data-</a:t>
            </a:r>
            <a:r>
              <a:rPr lang="en-US" sz="1400" b="1" dirty="0" err="1">
                <a:solidFill>
                  <a:srgbClr val="FF0000"/>
                </a:solidFill>
              </a:rPr>
              <a:t>types.html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6E29FF-A310-594F-90E9-D2092565A1A8}"/>
              </a:ext>
            </a:extLst>
          </p:cNvPr>
          <p:cNvSpPr/>
          <p:nvPr/>
        </p:nvSpPr>
        <p:spPr>
          <a:xfrm>
            <a:off x="3661557" y="1590148"/>
            <a:ext cx="129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These lists are</a:t>
            </a:r>
            <a:br>
              <a:rPr lang="en-US" sz="1400" b="1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not complete.</a:t>
            </a:r>
          </a:p>
        </p:txBody>
      </p:sp>
    </p:spTree>
    <p:extLst>
      <p:ext uri="{BB962C8B-B14F-4D97-AF65-F5344CB8AC3E}">
        <p14:creationId xmlns:p14="http://schemas.microsoft.com/office/powerpoint/2010/main" val="2980173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BE224-81AF-1E4C-A5FB-E03F8410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Cheat Sheet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16A08-4FCE-5A47-8F6F-2F9D277DDAAE}"/>
              </a:ext>
            </a:extLst>
          </p:cNvPr>
          <p:cNvSpPr/>
          <p:nvPr/>
        </p:nvSpPr>
        <p:spPr>
          <a:xfrm>
            <a:off x="3630753" y="57150"/>
            <a:ext cx="53041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https://websitesetup.org/wp-content/uploads/2020/04/MySQL-Cheat-Sheet-websitesetup.org.pdf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Pretty good, concise place to find information about MySQL.</a:t>
            </a:r>
          </a:p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019E3-DDBB-DE43-B870-23BF7D4F18F5}"/>
              </a:ext>
            </a:extLst>
          </p:cNvPr>
          <p:cNvSpPr/>
          <p:nvPr/>
        </p:nvSpPr>
        <p:spPr>
          <a:xfrm>
            <a:off x="57653" y="482917"/>
            <a:ext cx="4712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https://</a:t>
            </a:r>
            <a:r>
              <a:rPr lang="en-US" sz="1400" b="1" dirty="0" err="1">
                <a:solidFill>
                  <a:srgbClr val="FF0000"/>
                </a:solidFill>
              </a:rPr>
              <a:t>dev.mysql.com</a:t>
            </a:r>
            <a:r>
              <a:rPr lang="en-US" sz="1400" b="1" dirty="0">
                <a:solidFill>
                  <a:srgbClr val="FF0000"/>
                </a:solidFill>
              </a:rPr>
              <a:t>/doc/</a:t>
            </a:r>
            <a:r>
              <a:rPr lang="en-US" sz="1400" b="1" dirty="0" err="1">
                <a:solidFill>
                  <a:srgbClr val="FF0000"/>
                </a:solidFill>
              </a:rPr>
              <a:t>refman</a:t>
            </a:r>
            <a:r>
              <a:rPr lang="en-US" sz="1400" b="1" dirty="0">
                <a:solidFill>
                  <a:srgbClr val="FF0000"/>
                </a:solidFill>
              </a:rPr>
              <a:t>/8.0/</a:t>
            </a:r>
            <a:r>
              <a:rPr lang="en-US" sz="1400" b="1" dirty="0" err="1">
                <a:solidFill>
                  <a:srgbClr val="FF0000"/>
                </a:solidFill>
              </a:rPr>
              <a:t>en</a:t>
            </a:r>
            <a:r>
              <a:rPr lang="en-US" sz="1400" b="1" dirty="0">
                <a:solidFill>
                  <a:srgbClr val="FF0000"/>
                </a:solidFill>
              </a:rPr>
              <a:t>/data-</a:t>
            </a:r>
            <a:r>
              <a:rPr lang="en-US" sz="1400" b="1" dirty="0" err="1">
                <a:solidFill>
                  <a:srgbClr val="FF0000"/>
                </a:solidFill>
              </a:rPr>
              <a:t>types.html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B4444F-1BDD-F243-A537-957787BD2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1" y="829292"/>
            <a:ext cx="4347359" cy="28726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7C2135-D8F3-4C4A-9B77-551E214EE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629" y="558901"/>
            <a:ext cx="4284235" cy="3502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7F9F4B-39B0-BE46-9BF1-35C25CC6A9B2}"/>
              </a:ext>
            </a:extLst>
          </p:cNvPr>
          <p:cNvSpPr txBox="1"/>
          <p:nvPr/>
        </p:nvSpPr>
        <p:spPr>
          <a:xfrm>
            <a:off x="172570" y="4099744"/>
            <a:ext cx="7545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These lists are not complete for the basic groups, and there are some advanced types (JSON, Spatial).</a:t>
            </a:r>
          </a:p>
          <a:p>
            <a:r>
              <a:rPr lang="en-US" sz="1400" dirty="0">
                <a:solidFill>
                  <a:srgbClr val="FF0000"/>
                </a:solidFill>
              </a:rPr>
              <a:t>You learn all of this by practicing, trial and error, etc.</a:t>
            </a:r>
          </a:p>
        </p:txBody>
      </p:sp>
    </p:spTree>
    <p:extLst>
      <p:ext uri="{BB962C8B-B14F-4D97-AF65-F5344CB8AC3E}">
        <p14:creationId xmlns:p14="http://schemas.microsoft.com/office/powerpoint/2010/main" val="4109405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3C4746-B82B-3F41-8244-F524491B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42950"/>
            <a:ext cx="8839200" cy="3886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800" dirty="0"/>
              <a:t>Introduction: comments, questions and answers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Relational Model, Relational Algebra (Completion)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Intermediate SQL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0070C0"/>
                </a:solidFill>
              </a:rPr>
              <a:t>Intermediate ER Modeling and SQL Realization</a:t>
            </a:r>
          </a:p>
          <a:p>
            <a:pPr>
              <a:spcBef>
                <a:spcPts val="0"/>
              </a:spcBef>
            </a:pPr>
            <a:endParaRPr lang="en-US" sz="1800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</a:pPr>
            <a:endParaRPr lang="en-US" sz="1800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0070C0"/>
                </a:solidFill>
              </a:rPr>
              <a:t>Class Project/Homework Directions/Discussion</a:t>
            </a:r>
          </a:p>
          <a:p>
            <a:pPr>
              <a:spcBef>
                <a:spcPts val="0"/>
              </a:spcBef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EFC6392F-7CE1-9349-A999-4546EC0FF655}"/>
              </a:ext>
            </a:extLst>
          </p:cNvPr>
          <p:cNvSpPr/>
          <p:nvPr/>
        </p:nvSpPr>
        <p:spPr>
          <a:xfrm>
            <a:off x="4876800" y="3181350"/>
            <a:ext cx="609600" cy="1371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F1972-F4BC-B144-B5AB-12F9540CD844}"/>
              </a:ext>
            </a:extLst>
          </p:cNvPr>
          <p:cNvSpPr txBox="1"/>
          <p:nvPr/>
        </p:nvSpPr>
        <p:spPr>
          <a:xfrm>
            <a:off x="5715000" y="3638550"/>
            <a:ext cx="2423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 will cover in recitation.</a:t>
            </a:r>
          </a:p>
        </p:txBody>
      </p:sp>
    </p:spTree>
    <p:extLst>
      <p:ext uri="{BB962C8B-B14F-4D97-AF65-F5344CB8AC3E}">
        <p14:creationId xmlns:p14="http://schemas.microsoft.com/office/powerpoint/2010/main" val="649218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03018"/>
            <a:ext cx="5729102" cy="3486102"/>
          </a:xfrm>
        </p:spPr>
        <p:txBody>
          <a:bodyPr/>
          <a:lstStyle/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SQL includes a string-matching operator for comparisons on character strings.  The operator </a:t>
            </a:r>
            <a:r>
              <a:rPr lang="en-US" altLang="en-US" b="1" dirty="0"/>
              <a:t>like</a:t>
            </a:r>
            <a:r>
              <a:rPr lang="en-US" altLang="en-US" dirty="0"/>
              <a:t> uses patterns that are described using two special characters: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percent ( % ).  The % character matches any substring.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underscore ( _ ).  The _ character matches any character.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Find the names of all instructors whose name includes the substring “</a:t>
            </a:r>
            <a:r>
              <a:rPr lang="en-US" altLang="en-US" dirty="0" err="1"/>
              <a:t>dar</a:t>
            </a:r>
            <a:r>
              <a:rPr lang="en-US" altLang="en-US" dirty="0"/>
              <a:t>”.</a:t>
            </a:r>
          </a:p>
          <a:p>
            <a:pPr>
              <a:buNone/>
              <a:tabLst>
                <a:tab pos="1416844" algn="l"/>
                <a:tab pos="1802606" algn="l"/>
              </a:tabLst>
            </a:pPr>
            <a:r>
              <a:rPr lang="en-US" altLang="en-US" b="1" dirty="0"/>
              <a:t>		se</a:t>
            </a:r>
            <a:r>
              <a:rPr lang="en-US" altLang="en-US" dirty="0"/>
              <a:t>le</a:t>
            </a:r>
            <a:r>
              <a:rPr lang="en-US" altLang="en-US" b="1" dirty="0"/>
              <a:t>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</a:t>
            </a:r>
            <a:r>
              <a:rPr lang="en-US" altLang="en-US" b="1" i="1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en-US" dirty="0"/>
              <a:t>%</a:t>
            </a:r>
            <a:r>
              <a:rPr lang="en-US" altLang="en-US" dirty="0" err="1"/>
              <a:t>dar</a:t>
            </a:r>
            <a:r>
              <a:rPr lang="en-US" altLang="en-US" dirty="0"/>
              <a:t>%</a:t>
            </a:r>
            <a:r>
              <a:rPr lang="en-US" altLang="en-US" dirty="0">
                <a:latin typeface="Century Gothic" panose="020B0502020202020204" pitchFamily="34" charset="0"/>
              </a:rPr>
              <a:t>' 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Match the string “100%”</a:t>
            </a:r>
          </a:p>
          <a:p>
            <a:pPr>
              <a:buNone/>
              <a:tabLst>
                <a:tab pos="1416844" algn="l"/>
                <a:tab pos="1802606" algn="l"/>
              </a:tabLst>
            </a:pPr>
            <a:r>
              <a:rPr lang="en-US" altLang="en-US" dirty="0"/>
              <a:t>			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100 \%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r>
              <a:rPr lang="en-US" altLang="ja-JP" dirty="0"/>
              <a:t> </a:t>
            </a:r>
            <a:r>
              <a:rPr lang="en-US" altLang="ja-JP" b="1" dirty="0"/>
              <a:t>escape  </a:t>
            </a:r>
            <a:r>
              <a:rPr lang="en-US" altLang="ja-JP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\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endParaRPr lang="en-US" altLang="ja-JP" dirty="0"/>
          </a:p>
          <a:p>
            <a:pPr>
              <a:buNone/>
              <a:tabLst>
                <a:tab pos="1416844" algn="l"/>
                <a:tab pos="1802606" algn="l"/>
              </a:tabLst>
            </a:pPr>
            <a:r>
              <a:rPr lang="en-US" altLang="en-US" dirty="0"/>
              <a:t>      in that above we use backslash (\) as the escape character.</a:t>
            </a:r>
          </a:p>
          <a:p>
            <a:pPr>
              <a:buNone/>
              <a:tabLst>
                <a:tab pos="1416844" algn="l"/>
                <a:tab pos="180260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55133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 (Cont.)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575962" cy="3284934"/>
          </a:xfrm>
        </p:spPr>
        <p:txBody>
          <a:bodyPr/>
          <a:lstStyle/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Patterns are case sensitive. 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Pattern matching examples: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'Intro%' matches any string beginning with “Intro”.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'%Comp%' matches any string containing “Comp” as a substring.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'_ _ _' matches any string of exactly three characters.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'_ _ _ %' matches any string of at least three characters.</a:t>
            </a:r>
          </a:p>
          <a:p>
            <a:pPr lvl="1">
              <a:buNone/>
              <a:tabLst>
                <a:tab pos="1416844" algn="l"/>
                <a:tab pos="1802606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SQL supports a variety of string operations such as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concatenation (using “||”)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converting from upper to lower case (and vice versa)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finding string length, extracting substrings, etc.</a:t>
            </a:r>
          </a:p>
        </p:txBody>
      </p:sp>
    </p:spTree>
    <p:extLst>
      <p:ext uri="{BB962C8B-B14F-4D97-AF65-F5344CB8AC3E}">
        <p14:creationId xmlns:p14="http://schemas.microsoft.com/office/powerpoint/2010/main" val="2033754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9FDEE2-34B8-F142-931E-D6B9B0DD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and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525CA-CA22-3544-BC3E-B267FC3A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98384"/>
            <a:ext cx="2126991" cy="1962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298EB2-C3AA-2F44-91E7-67117409B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2460534"/>
            <a:ext cx="1990779" cy="2267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93923-E9B2-EC4F-86B5-2CA78640B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390" y="498384"/>
            <a:ext cx="2513907" cy="3638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FFD21-1866-8A4D-AE81-D7A0DDF16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178" y="498384"/>
            <a:ext cx="2514631" cy="4019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BFF8FF-E38F-3344-BE99-8BC1C5911135}"/>
              </a:ext>
            </a:extLst>
          </p:cNvPr>
          <p:cNvSpPr txBox="1"/>
          <p:nvPr/>
        </p:nvSpPr>
        <p:spPr>
          <a:xfrm>
            <a:off x="2362200" y="4142203"/>
            <a:ext cx="3621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Almost all programming languages have similar</a:t>
            </a:r>
            <a:br>
              <a:rPr lang="en-US" sz="1400" dirty="0"/>
            </a:br>
            <a:r>
              <a:rPr lang="en-US" sz="1400" dirty="0"/>
              <a:t>function libraries.</a:t>
            </a:r>
          </a:p>
        </p:txBody>
      </p:sp>
    </p:spTree>
    <p:extLst>
      <p:ext uri="{BB962C8B-B14F-4D97-AF65-F5344CB8AC3E}">
        <p14:creationId xmlns:p14="http://schemas.microsoft.com/office/powerpoint/2010/main" val="4075089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D0A0D0-58A4-0E40-A897-E174B751B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581150"/>
            <a:ext cx="8839200" cy="2057400"/>
          </a:xfrm>
        </p:spPr>
        <p:txBody>
          <a:bodyPr/>
          <a:lstStyle/>
          <a:p>
            <a:r>
              <a:rPr lang="en-US" dirty="0"/>
              <a:t>How do you learn all of these functions?</a:t>
            </a:r>
          </a:p>
          <a:p>
            <a:r>
              <a:rPr lang="en-US" dirty="0"/>
              <a:t>Well, “How do I get to Carnegie Hall?”</a:t>
            </a:r>
          </a:p>
          <a:p>
            <a:r>
              <a:rPr lang="en-US" dirty="0"/>
              <a:t>“Practice.”</a:t>
            </a:r>
          </a:p>
          <a:p>
            <a:endParaRPr lang="en-US" dirty="0"/>
          </a:p>
          <a:p>
            <a:r>
              <a:rPr lang="en-US" dirty="0"/>
              <a:t>Switch to notebook.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9FDEE2-34B8-F142-931E-D6B9B0DD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and Functions</a:t>
            </a:r>
          </a:p>
        </p:txBody>
      </p:sp>
    </p:spTree>
    <p:extLst>
      <p:ext uri="{BB962C8B-B14F-4D97-AF65-F5344CB8AC3E}">
        <p14:creationId xmlns:p14="http://schemas.microsoft.com/office/powerpoint/2010/main" val="28430621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9BBFC4-7EF3-CB42-9374-6B7801D43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SQL Data Types:</a:t>
            </a:r>
          </a:p>
          <a:p>
            <a:pPr lvl="1"/>
            <a:r>
              <a:rPr lang="en-US" sz="1600" dirty="0"/>
              <a:t>There is a common, standard core set of data types that all SQL implementations support.</a:t>
            </a:r>
          </a:p>
          <a:p>
            <a:pPr lvl="1"/>
            <a:r>
              <a:rPr lang="en-US" sz="1600" dirty="0"/>
              <a:t>Most SQL implementations have additional types and extensions.</a:t>
            </a:r>
          </a:p>
          <a:p>
            <a:r>
              <a:rPr lang="en-US" sz="1800" dirty="0"/>
              <a:t>Functions on Data Types:</a:t>
            </a:r>
          </a:p>
          <a:p>
            <a:pPr lvl="1"/>
            <a:r>
              <a:rPr lang="en-US" sz="1600" dirty="0"/>
              <a:t>There is a common, standard core set of functions for each data type that all SQL implementations support.</a:t>
            </a:r>
          </a:p>
          <a:p>
            <a:pPr lvl="1"/>
            <a:r>
              <a:rPr lang="en-US" sz="1600" dirty="0"/>
              <a:t>Most SQL implementations have additional functions and extensions.</a:t>
            </a:r>
          </a:p>
          <a:p>
            <a:r>
              <a:rPr lang="en-US" sz="1800" dirty="0"/>
              <a:t>I do not expect you to memorize the types, functions, etc.</a:t>
            </a:r>
            <a:br>
              <a:rPr lang="en-US" sz="1800" dirty="0"/>
            </a:br>
            <a:r>
              <a:rPr lang="en-US" sz="1800" dirty="0"/>
              <a:t>You can look them up, play with them, ... On homework assignments and exams.</a:t>
            </a:r>
          </a:p>
          <a:p>
            <a:r>
              <a:rPr lang="en-US" sz="1800" dirty="0"/>
              <a:t>We saw some interesting additional features that we will cover later in this lecture:</a:t>
            </a:r>
          </a:p>
          <a:p>
            <a:pPr lvl="1"/>
            <a:r>
              <a:rPr lang="en-US" sz="1600" dirty="0"/>
              <a:t>GROUP BY</a:t>
            </a:r>
          </a:p>
          <a:p>
            <a:pPr lvl="1"/>
            <a:r>
              <a:rPr lang="en-US" sz="1600" dirty="0"/>
              <a:t>ORDER BY</a:t>
            </a:r>
          </a:p>
          <a:p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604302-0AD5-884A-AF98-2B392F92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6408452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Order By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3: ER, Relational, SQL (III)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596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Ordering the Display of Tuples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641658" cy="3064288"/>
          </a:xfrm>
        </p:spPr>
        <p:txBody>
          <a:bodyPr/>
          <a:lstStyle/>
          <a:p>
            <a:pPr>
              <a:tabLst>
                <a:tab pos="679847" algn="l"/>
              </a:tabLst>
            </a:pPr>
            <a:r>
              <a:rPr lang="en-US" altLang="en-US" dirty="0"/>
              <a:t>List in alphabetic order the names of all instructors </a:t>
            </a:r>
          </a:p>
          <a:p>
            <a:pPr>
              <a:buNone/>
              <a:tabLst>
                <a:tab pos="679847" algn="l"/>
              </a:tabLst>
            </a:pPr>
            <a:r>
              <a:rPr lang="en-US" altLang="en-US" dirty="0"/>
              <a:t>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  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dirty="0"/>
              <a:t>	</a:t>
            </a:r>
            <a:r>
              <a:rPr lang="en-US" altLang="en-US" b="1" dirty="0"/>
              <a:t>order by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tabLst>
                <a:tab pos="679847" algn="l"/>
              </a:tabLst>
            </a:pPr>
            <a:r>
              <a:rPr lang="en-US" altLang="en-US" dirty="0"/>
              <a:t>We may specify </a:t>
            </a:r>
            <a:r>
              <a:rPr lang="en-US" altLang="en-US" b="1" dirty="0" err="1">
                <a:solidFill>
                  <a:srgbClr val="002060"/>
                </a:solidFill>
              </a:rPr>
              <a:t>desc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for descending order or </a:t>
            </a:r>
            <a:r>
              <a:rPr lang="en-US" altLang="en-US" b="1" dirty="0" err="1">
                <a:solidFill>
                  <a:srgbClr val="002060"/>
                </a:solidFill>
              </a:rPr>
              <a:t>asc</a:t>
            </a:r>
            <a:r>
              <a:rPr lang="en-US" altLang="en-US" dirty="0"/>
              <a:t> for ascending order, for each attribute; ascending order is the default.</a:t>
            </a:r>
          </a:p>
          <a:p>
            <a:pPr lvl="1">
              <a:tabLst>
                <a:tab pos="679847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order by</a:t>
            </a:r>
            <a:r>
              <a:rPr lang="en-US" altLang="en-US" dirty="0"/>
              <a:t>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 err="1"/>
              <a:t>desc</a:t>
            </a:r>
            <a:endParaRPr lang="en-US" altLang="en-US" b="1" dirty="0"/>
          </a:p>
          <a:p>
            <a:pPr>
              <a:tabLst>
                <a:tab pos="679847" algn="l"/>
              </a:tabLst>
            </a:pPr>
            <a:r>
              <a:rPr lang="en-US" altLang="en-US" dirty="0"/>
              <a:t>Can sort on multiple attributes</a:t>
            </a:r>
          </a:p>
          <a:p>
            <a:pPr lvl="1">
              <a:tabLst>
                <a:tab pos="679847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order by 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name</a:t>
            </a:r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EC193D-2D18-5C46-90BD-7BB464DB1964}"/>
              </a:ext>
            </a:extLst>
          </p:cNvPr>
          <p:cNvSpPr txBox="1"/>
          <p:nvPr/>
        </p:nvSpPr>
        <p:spPr>
          <a:xfrm>
            <a:off x="1143000" y="3310570"/>
            <a:ext cx="6992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Show notebook for order by example.</a:t>
            </a:r>
          </a:p>
        </p:txBody>
      </p:sp>
    </p:spTree>
    <p:extLst>
      <p:ext uri="{BB962C8B-B14F-4D97-AF65-F5344CB8AC3E}">
        <p14:creationId xmlns:p14="http://schemas.microsoft.com/office/powerpoint/2010/main" val="1964406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INSERT, UPDATE, DELETE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3: ER, Relational, SQL (III)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439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12483"/>
            <a:ext cx="5782369" cy="3869531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3977961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Questions, Answers, Comments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88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delete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where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 </a:t>
            </a:r>
            <a:r>
              <a:rPr kumimoji="1" lang="en-US" altLang="en-US" sz="1275" dirty="0">
                <a:solidFill>
                  <a:srgbClr val="000000"/>
                </a:solidFill>
              </a:rPr>
              <a:t>&lt; (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 </a:t>
            </a:r>
            <a:r>
              <a:rPr kumimoji="1" lang="en-US" altLang="en-US" sz="1275" dirty="0">
                <a:solidFill>
                  <a:srgbClr val="000000"/>
                </a:solidFill>
              </a:rPr>
              <a:t>(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</a:t>
            </a:r>
            <a:r>
              <a:rPr kumimoji="1" lang="en-US" altLang="en-US" sz="1275" dirty="0">
                <a:solidFill>
                  <a:srgbClr val="000000"/>
                </a:solidFill>
              </a:rPr>
              <a:t>) 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                          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275" dirty="0">
                <a:solidFill>
                  <a:srgbClr val="00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14513" y="60722"/>
            <a:ext cx="6057900" cy="457200"/>
          </a:xfrm>
        </p:spPr>
        <p:txBody>
          <a:bodyPr/>
          <a:lstStyle/>
          <a:p>
            <a:r>
              <a:rPr lang="en-US" altLang="en-US" dirty="0"/>
              <a:t>Case Statement for Conditional Updates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20342"/>
            <a:ext cx="5421682" cy="1932002"/>
          </a:xfrm>
        </p:spPr>
        <p:txBody>
          <a:bodyPr/>
          <a:lstStyle/>
          <a:p>
            <a:r>
              <a:rPr lang="en-US" altLang="en-US" dirty="0"/>
              <a:t>Same query as before but with case statement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 </a:t>
            </a:r>
            <a:r>
              <a:rPr lang="en-US" altLang="en-US" b="1" dirty="0"/>
              <a:t>update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set </a:t>
            </a:r>
            <a:r>
              <a:rPr lang="en-US" altLang="en-US" i="1" dirty="0"/>
              <a:t>salary </a:t>
            </a:r>
            <a:r>
              <a:rPr lang="en-US" altLang="en-US" dirty="0"/>
              <a:t>= </a:t>
            </a:r>
            <a:r>
              <a:rPr lang="en-US" altLang="en-US" b="1" dirty="0"/>
              <a:t>case</a:t>
            </a:r>
            <a:br>
              <a:rPr lang="en-US" altLang="en-US" b="1" dirty="0"/>
            </a:br>
            <a:r>
              <a:rPr lang="en-US" altLang="en-US" b="1" dirty="0"/>
              <a:t>                                      when </a:t>
            </a:r>
            <a:r>
              <a:rPr lang="en-US" altLang="en-US" i="1" dirty="0"/>
              <a:t>salary </a:t>
            </a:r>
            <a:r>
              <a:rPr lang="en-US" altLang="en-US" dirty="0"/>
              <a:t>&lt;= 100000 </a:t>
            </a:r>
            <a:r>
              <a:rPr lang="en-US" altLang="en-US" b="1" dirty="0"/>
              <a:t>then </a:t>
            </a:r>
            <a:r>
              <a:rPr lang="en-US" altLang="en-US" i="1" dirty="0"/>
              <a:t>salary </a:t>
            </a:r>
            <a:r>
              <a:rPr lang="en-US" altLang="en-US" dirty="0"/>
              <a:t>* 1.05</a:t>
            </a:r>
            <a:br>
              <a:rPr lang="en-US" altLang="en-US" dirty="0"/>
            </a:br>
            <a:r>
              <a:rPr lang="en-US" altLang="en-US" dirty="0"/>
              <a:t>                                      </a:t>
            </a:r>
            <a:r>
              <a:rPr lang="en-US" altLang="en-US" b="1" dirty="0"/>
              <a:t>else </a:t>
            </a:r>
            <a:r>
              <a:rPr lang="en-US" altLang="en-US" i="1" dirty="0"/>
              <a:t>salary </a:t>
            </a:r>
            <a:r>
              <a:rPr lang="en-US" altLang="en-US" dirty="0"/>
              <a:t>* 1.03</a:t>
            </a:r>
            <a:br>
              <a:rPr lang="en-US" altLang="en-US" dirty="0"/>
            </a:br>
            <a:r>
              <a:rPr lang="en-US" altLang="en-US" dirty="0"/>
              <a:t>                        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663718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with Scalar Subqueries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2910"/>
            <a:ext cx="5742419" cy="3404187"/>
          </a:xfrm>
        </p:spPr>
        <p:txBody>
          <a:bodyPr/>
          <a:lstStyle/>
          <a:p>
            <a:r>
              <a:rPr lang="en-US" altLang="en-US" dirty="0"/>
              <a:t>Recompute and update tot_creds value for all students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update </a:t>
            </a:r>
            <a:r>
              <a:rPr lang="en-US" altLang="en-US" i="1" dirty="0"/>
              <a:t>student S 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set </a:t>
            </a:r>
            <a:r>
              <a:rPr lang="en-US" altLang="en-US" i="1" dirty="0"/>
              <a:t>tot_cred </a:t>
            </a:r>
            <a:r>
              <a:rPr lang="en-US" altLang="en-US" dirty="0"/>
              <a:t>= (</a:t>
            </a:r>
            <a:r>
              <a:rPr lang="en-US" altLang="en-US" b="1" dirty="0"/>
              <a:t>select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takes, course</a:t>
            </a:r>
            <a:br>
              <a:rPr lang="en-US" altLang="en-US" i="1" dirty="0"/>
            </a:br>
            <a:r>
              <a:rPr lang="en-US" altLang="en-US" i="1" dirty="0"/>
              <a:t>   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takes.course_id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course.course_id</a:t>
            </a:r>
            <a:r>
              <a:rPr lang="en-US" altLang="en-US" i="1" dirty="0"/>
              <a:t> 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                         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ID</a:t>
            </a:r>
            <a:r>
              <a:rPr lang="en-US" altLang="en-US" dirty="0"/>
              <a:t>=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ID.</a:t>
            </a:r>
            <a:r>
              <a:rPr lang="en-US" altLang="en-US" b="1" dirty="0" err="1"/>
              <a:t>and</a:t>
            </a:r>
            <a:r>
              <a:rPr lang="en-US" altLang="en-US" b="1" dirty="0"/>
              <a:t>                             				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dirty="0"/>
              <a:t>&lt;&gt; 'F' </a:t>
            </a:r>
            <a:r>
              <a:rPr lang="en-US" altLang="en-US" b="1" dirty="0"/>
              <a:t>and</a:t>
            </a:r>
            <a:br>
              <a:rPr lang="en-US" altLang="en-US" b="1" dirty="0"/>
            </a:br>
            <a:r>
              <a:rPr lang="en-US" altLang="en-US" b="1" dirty="0"/>
              <a:t>                                        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b="1" dirty="0"/>
              <a:t>is not null</a:t>
            </a:r>
            <a:r>
              <a:rPr lang="en-US" altLang="en-US" dirty="0"/>
              <a:t>);</a:t>
            </a:r>
          </a:p>
          <a:p>
            <a:r>
              <a:rPr lang="en-US" altLang="en-US" dirty="0"/>
              <a:t>Sets </a:t>
            </a:r>
            <a:r>
              <a:rPr lang="en-US" altLang="en-US" i="1" dirty="0"/>
              <a:t>tot_creds</a:t>
            </a:r>
            <a:r>
              <a:rPr lang="en-US" altLang="en-US" dirty="0"/>
              <a:t> to null for students who have not taken any course</a:t>
            </a:r>
          </a:p>
          <a:p>
            <a:r>
              <a:rPr lang="en-US" altLang="en-US" dirty="0"/>
              <a:t>Instead of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), use: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       case </a:t>
            </a:r>
            <a:br>
              <a:rPr lang="en-US" altLang="en-US" b="1" dirty="0"/>
            </a:br>
            <a:r>
              <a:rPr lang="en-US" altLang="en-US" b="1" dirty="0"/>
              <a:t>                 when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 </a:t>
            </a:r>
            <a:r>
              <a:rPr lang="en-US" altLang="en-US" b="1" dirty="0"/>
              <a:t>is not null then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</a:t>
            </a:r>
            <a:r>
              <a:rPr lang="en-US" altLang="en-US" b="1" dirty="0"/>
              <a:t>else </a:t>
            </a:r>
            <a:r>
              <a:rPr lang="en-US" altLang="en-US" dirty="0"/>
              <a:t>0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58643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A688CF-5430-FE46-BD7B-4E2E49E34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INSERT, UPDATE and DELETE are pretty straightforward.</a:t>
            </a:r>
          </a:p>
          <a:p>
            <a:r>
              <a:rPr lang="en-US" sz="1800" dirty="0"/>
              <a:t>UPDATE and DELETE are very similar to SELECT</a:t>
            </a:r>
          </a:p>
          <a:p>
            <a:pPr lvl="1"/>
            <a:r>
              <a:rPr lang="en-US" sz="1600" dirty="0"/>
              <a:t>WHERE clause specifies which rows are affected.</a:t>
            </a:r>
          </a:p>
          <a:p>
            <a:pPr lvl="1"/>
            <a:r>
              <a:rPr lang="en-US" sz="1600" dirty="0"/>
              <a:t>The SELECT choose the columns to return.</a:t>
            </a:r>
          </a:p>
          <a:p>
            <a:pPr lvl="1"/>
            <a:r>
              <a:rPr lang="en-US" sz="1600" dirty="0"/>
              <a:t>The SET clause chooses and changes columns.</a:t>
            </a:r>
          </a:p>
          <a:p>
            <a:pPr lvl="1"/>
            <a:r>
              <a:rPr lang="en-US" sz="1600" dirty="0"/>
              <a:t>DELETE just removes the specified rows.</a:t>
            </a:r>
          </a:p>
          <a:p>
            <a:r>
              <a:rPr lang="en-US" sz="1800" dirty="0"/>
              <a:t>INSERT, UPDATE and DELETE changes must not violate constraints, e.g.</a:t>
            </a:r>
          </a:p>
          <a:p>
            <a:pPr lvl="1"/>
            <a:r>
              <a:rPr lang="en-US" sz="1600" dirty="0"/>
              <a:t>INSERT a row that causes a duplicate key.</a:t>
            </a:r>
          </a:p>
          <a:p>
            <a:pPr lvl="1"/>
            <a:r>
              <a:rPr lang="en-US" sz="1600" dirty="0"/>
              <a:t>DELETE a referenced (target) foreign key.</a:t>
            </a:r>
          </a:p>
          <a:p>
            <a:pPr lvl="1"/>
            <a:r>
              <a:rPr lang="en-US" sz="1600" dirty="0"/>
              <a:t>UPDATE columns that create a duplicate key.</a:t>
            </a:r>
          </a:p>
          <a:p>
            <a:pPr lvl="1"/>
            <a:r>
              <a:rPr lang="en-US" sz="1600" dirty="0"/>
              <a:t>INSERT values do not include all NOT NULL columns.</a:t>
            </a:r>
          </a:p>
          <a:p>
            <a:r>
              <a:rPr lang="en-US" sz="1800" dirty="0"/>
              <a:t>I am not going to do example now, but you have seen and will see me do examples in the context of larger examples.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BF117B-D7DD-F14F-B526-E29E00E4B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588376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Aggregate Functions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3: ER, Relational, SQL (III)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187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3C4746-B82B-3F41-8244-F524491B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600" dirty="0"/>
              <a:t>Change in Spring ‘21 course approach based on student feedback: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I previously expected students to self-learn SQL, and other concepts.</a:t>
            </a:r>
          </a:p>
          <a:p>
            <a:pPr lvl="2">
              <a:spcBef>
                <a:spcPts val="0"/>
              </a:spcBef>
            </a:pPr>
            <a:r>
              <a:rPr lang="en-US" sz="1400" dirty="0"/>
              <a:t>Lots of material in book, tutorials, etc.</a:t>
            </a:r>
          </a:p>
          <a:p>
            <a:pPr lvl="2">
              <a:spcBef>
                <a:spcPts val="0"/>
              </a:spcBef>
            </a:pPr>
            <a:r>
              <a:rPr lang="en-US" sz="1400" dirty="0"/>
              <a:t>Listening to some present slides is not a good approach. </a:t>
            </a:r>
          </a:p>
          <a:p>
            <a:pPr lvl="2">
              <a:spcBef>
                <a:spcPts val="0"/>
              </a:spcBef>
            </a:pPr>
            <a:r>
              <a:rPr lang="en-US" sz="1400" dirty="0"/>
              <a:t>You learn by practice, doing, ... ...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My lecture focus was on topics that you cannot easily learn from books, tutorials, ... ...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End Fall ’20 student feedback expressed dissatisfaction with the approach.</a:t>
            </a:r>
            <a:br>
              <a:rPr lang="en-US" sz="1600" dirty="0"/>
            </a:br>
            <a:r>
              <a:rPr lang="en-US" sz="1600" dirty="0"/>
              <a:t>Lecture material was not covering homework material.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I am pivoting to better cover SQL, core concepts, etc.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We did not adequately factor the change in direction into HW 1.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I go through homework problems in recitations.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Any code that I write is a “hint” or “directional guidance.”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Please do not expect to simply transcribe what I type, expect it to work, and then ask me to fix it for you if it does not.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– “Getting out over the skis”</a:t>
            </a:r>
          </a:p>
        </p:txBody>
      </p:sp>
    </p:spTree>
    <p:extLst>
      <p:ext uri="{BB962C8B-B14F-4D97-AF65-F5344CB8AC3E}">
        <p14:creationId xmlns:p14="http://schemas.microsoft.com/office/powerpoint/2010/main" val="403047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1"/>
            <a:ext cx="5440490" cy="2846403"/>
          </a:xfrm>
        </p:spPr>
        <p:txBody>
          <a:bodyPr/>
          <a:lstStyle/>
          <a:p>
            <a:pPr>
              <a:tabLst>
                <a:tab pos="1666875" algn="l"/>
              </a:tabLst>
            </a:pPr>
            <a:r>
              <a:rPr lang="en-US" altLang="en-US" dirty="0"/>
              <a:t>These functions operate on the multiset of values of a column of a relation, and return a value</a:t>
            </a:r>
          </a:p>
          <a:p>
            <a:pPr>
              <a:buNone/>
              <a:tabLst>
                <a:tab pos="1666875" algn="l"/>
              </a:tabLst>
            </a:pPr>
            <a:r>
              <a:rPr lang="en-US" altLang="en-US" dirty="0"/>
              <a:t>		</a:t>
            </a:r>
            <a:r>
              <a:rPr lang="en-US" altLang="en-US" b="1" dirty="0" err="1"/>
              <a:t>avg</a:t>
            </a:r>
            <a:r>
              <a:rPr lang="en-US" altLang="en-US" b="1" dirty="0"/>
              <a:t>: </a:t>
            </a:r>
            <a:r>
              <a:rPr lang="en-US" altLang="en-US" dirty="0"/>
              <a:t>average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min:  </a:t>
            </a:r>
            <a:r>
              <a:rPr lang="en-US" altLang="en-US" dirty="0"/>
              <a:t>minimum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max:  </a:t>
            </a:r>
            <a:r>
              <a:rPr lang="en-US" altLang="en-US" dirty="0"/>
              <a:t>maximum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sum:  </a:t>
            </a:r>
            <a:r>
              <a:rPr lang="en-US" altLang="en-US" dirty="0"/>
              <a:t>sum of values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count:  </a:t>
            </a:r>
            <a:r>
              <a:rPr lang="en-US" altLang="en-US" dirty="0"/>
              <a:t>number of values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17664-4127-EB45-9820-30754D938859}"/>
              </a:ext>
            </a:extLst>
          </p:cNvPr>
          <p:cNvSpPr txBox="1"/>
          <p:nvPr/>
        </p:nvSpPr>
        <p:spPr>
          <a:xfrm>
            <a:off x="1066800" y="3257550"/>
            <a:ext cx="730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Some database implementations have additional aggregate functions.</a:t>
            </a:r>
          </a:p>
        </p:txBody>
      </p:sp>
    </p:spTree>
    <p:extLst>
      <p:ext uri="{BB962C8B-B14F-4D97-AF65-F5344CB8AC3E}">
        <p14:creationId xmlns:p14="http://schemas.microsoft.com/office/powerpoint/2010/main" val="36454047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67954"/>
            <a:ext cx="5925122" cy="969407"/>
          </a:xfrm>
        </p:spPr>
        <p:txBody>
          <a:bodyPr/>
          <a:lstStyle/>
          <a:p>
            <a:pPr>
              <a:tabLst>
                <a:tab pos="469106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469106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88" y="1885818"/>
            <a:ext cx="2419020" cy="217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3560" y="2346598"/>
            <a:ext cx="1389558" cy="1384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14371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A56042-FC93-9B4A-A8F8-1906C49B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590550"/>
            <a:ext cx="3276600" cy="4038600"/>
          </a:xfrm>
        </p:spPr>
        <p:txBody>
          <a:bodyPr/>
          <a:lstStyle/>
          <a:p>
            <a:r>
              <a:rPr lang="en-US" sz="1400" dirty="0"/>
              <a:t>GROUP BY column list</a:t>
            </a:r>
          </a:p>
          <a:p>
            <a:pPr lvl="1"/>
            <a:r>
              <a:rPr lang="en-US" sz="1200" dirty="0"/>
              <a:t>Forms partitions containing multiple rows.</a:t>
            </a:r>
          </a:p>
          <a:p>
            <a:pPr lvl="1"/>
            <a:r>
              <a:rPr lang="en-US" sz="1200" dirty="0"/>
              <a:t>All rows in a partition have the same values for the GROUP BY columns.</a:t>
            </a:r>
          </a:p>
          <a:p>
            <a:r>
              <a:rPr lang="en-US" sz="1400" dirty="0"/>
              <a:t>The aggregate functions</a:t>
            </a:r>
          </a:p>
          <a:p>
            <a:pPr lvl="1"/>
            <a:r>
              <a:rPr lang="en-US" sz="1200" dirty="0"/>
              <a:t>Merge the non-group by attributes, which may differ from row to row.</a:t>
            </a:r>
          </a:p>
          <a:p>
            <a:pPr lvl="1"/>
            <a:r>
              <a:rPr lang="en-US" sz="1200" dirty="0"/>
              <a:t>Into a single value for each attribute.</a:t>
            </a:r>
          </a:p>
          <a:p>
            <a:r>
              <a:rPr lang="en-US" sz="1400" dirty="0"/>
              <a:t>The result is one row per distinct set of GROUP BY values.</a:t>
            </a:r>
          </a:p>
          <a:p>
            <a:r>
              <a:rPr lang="en-US" sz="1400" dirty="0"/>
              <a:t>There may be multiple non-GROUP BY COLUMNS, each with its own aggregate function.</a:t>
            </a:r>
          </a:p>
          <a:p>
            <a:r>
              <a:rPr lang="en-US" sz="1400" dirty="0"/>
              <a:t>You can use HAVING in place of WHERE on the GROUP BY result.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EDF0B-BA60-5A4A-A560-816F27BB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6BE7-0AA9-D849-9E18-B2619BBA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95350"/>
            <a:ext cx="525491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45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Examples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1435" cy="3603784"/>
          </a:xfrm>
        </p:spPr>
        <p:txBody>
          <a:bodyPr/>
          <a:lstStyle/>
          <a:p>
            <a:pPr>
              <a:tabLst>
                <a:tab pos="1283494" algn="l"/>
              </a:tabLst>
            </a:pPr>
            <a:r>
              <a:rPr lang="en-US" altLang="en-US" dirty="0"/>
              <a:t>Find the average salary of instructors in the Computer Science department </a:t>
            </a:r>
          </a:p>
          <a:p>
            <a:pPr lvl="1">
              <a:tabLst>
                <a:tab pos="1283494" algn="l"/>
              </a:tabLst>
            </a:pPr>
            <a:r>
              <a:rPr lang="en-US" altLang="en-US" b="1" dirty="0"/>
              <a:t>select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'Comp. Sci.';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total number of instructors who teach a course in the Spring 2018 semester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</a:t>
            </a:r>
            <a:r>
              <a:rPr kumimoji="0" lang="en-US" altLang="en-US" b="1" dirty="0"/>
              <a:t>distinct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i="1" dirty="0"/>
              <a:t>semester </a:t>
            </a:r>
            <a:r>
              <a:rPr kumimoji="0" lang="en-US" altLang="en-US" dirty="0"/>
              <a:t>= 'Spring' </a:t>
            </a:r>
            <a:r>
              <a:rPr kumimoji="0" lang="en-US" altLang="en-US" b="1" dirty="0"/>
              <a:t>and </a:t>
            </a:r>
            <a:r>
              <a:rPr kumimoji="0" lang="en-US" altLang="en-US" i="1" dirty="0"/>
              <a:t>year </a:t>
            </a:r>
            <a:r>
              <a:rPr kumimoji="0" lang="en-US" altLang="en-US" dirty="0"/>
              <a:t>= 2018;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number of tuples in the </a:t>
            </a:r>
            <a:r>
              <a:rPr kumimoji="0" lang="en-US" altLang="en-US" i="1" dirty="0"/>
              <a:t>course </a:t>
            </a:r>
            <a:r>
              <a:rPr kumimoji="0" lang="en-US" altLang="en-US" dirty="0"/>
              <a:t>relation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(*)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course</a:t>
            </a:r>
            <a:r>
              <a:rPr kumimoji="0" lang="en-US" altLang="en-US" dirty="0"/>
              <a:t>;</a:t>
            </a:r>
          </a:p>
          <a:p>
            <a:pPr lvl="1">
              <a:buNone/>
              <a:tabLst>
                <a:tab pos="1283494" algn="l"/>
              </a:tabLst>
            </a:pPr>
            <a:endParaRPr kumimoji="0" lang="en-US" altLang="en-US" dirty="0"/>
          </a:p>
          <a:p>
            <a:pPr>
              <a:tabLst>
                <a:tab pos="1283494" algn="l"/>
              </a:tabLst>
            </a:pPr>
            <a:endParaRPr lang="en-US" altLang="en-US" dirty="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1712119" y="2109787"/>
            <a:ext cx="576143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350">
                <a:solidFill>
                  <a:srgbClr val="000000"/>
                </a:solidFill>
              </a:rPr>
              <a:t>   </a:t>
            </a:r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811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742241" cy="2508074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8579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944" y="72629"/>
            <a:ext cx="6057900" cy="4572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95351"/>
            <a:ext cx="5872223" cy="2423921"/>
          </a:xfrm>
        </p:spPr>
        <p:txBody>
          <a:bodyPr/>
          <a:lstStyle/>
          <a:p>
            <a:pPr>
              <a:tabLst>
                <a:tab pos="1116806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sz="600" dirty="0"/>
          </a:p>
          <a:p>
            <a:pPr>
              <a:tabLst>
                <a:tab pos="1116806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2401491" y="1403033"/>
            <a:ext cx="4395788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lang="en-US" altLang="en-US" sz="1275" b="1" dirty="0">
                <a:solidFill>
                  <a:srgbClr val="000000"/>
                </a:solidFill>
              </a:rPr>
              <a:t>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salary</a:t>
            </a:r>
            <a:r>
              <a:rPr lang="en-US" altLang="en-US" sz="1275" dirty="0">
                <a:solidFill>
                  <a:srgbClr val="000000"/>
                </a:solidFill>
              </a:rPr>
              <a:t>) </a:t>
            </a:r>
            <a:r>
              <a:rPr lang="en-US" altLang="en-US" sz="1275" b="1" dirty="0">
                <a:solidFill>
                  <a:srgbClr val="000000"/>
                </a:solidFill>
              </a:rPr>
              <a:t>as</a:t>
            </a:r>
            <a:r>
              <a:rPr lang="en-US" altLang="en-US" sz="1275" dirty="0">
                <a:solidFill>
                  <a:srgbClr val="000000"/>
                </a:solidFill>
              </a:rPr>
              <a:t> </a:t>
            </a:r>
            <a:r>
              <a:rPr lang="en-US" altLang="en-US" sz="1275" i="1" dirty="0" err="1">
                <a:solidFill>
                  <a:srgbClr val="000000"/>
                </a:solidFill>
              </a:rPr>
              <a:t>avg_salary</a:t>
            </a:r>
            <a:endParaRPr lang="en-US" altLang="en-US" sz="1275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from </a:t>
            </a:r>
            <a:r>
              <a:rPr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group by 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having </a:t>
            </a:r>
            <a:r>
              <a:rPr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lang="en-US" altLang="en-US" sz="1275" b="1" dirty="0">
                <a:solidFill>
                  <a:srgbClr val="000000"/>
                </a:solidFill>
              </a:rPr>
              <a:t>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salary</a:t>
            </a:r>
            <a:r>
              <a:rPr lang="en-US" altLang="en-US" sz="1275" dirty="0">
                <a:solidFill>
                  <a:srgbClr val="000000"/>
                </a:solidFill>
              </a:rPr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17403207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3DC468-24F5-F64F-8037-FCCE0E8F8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 to notebook.</a:t>
            </a:r>
          </a:p>
          <a:p>
            <a:r>
              <a:rPr lang="en-US" dirty="0"/>
              <a:t>Career batting statistics.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4A5210-8822-A048-B196-83B483C1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1250428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JOIN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3: ER, Relational, SQL (III)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31796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96134"/>
            <a:ext cx="5689153" cy="3411140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15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E2114-750B-2C49-958F-042F338207CE}"/>
              </a:ext>
            </a:extLst>
          </p:cNvPr>
          <p:cNvSpPr txBox="1"/>
          <p:nvPr/>
        </p:nvSpPr>
        <p:spPr>
          <a:xfrm>
            <a:off x="609600" y="3943350"/>
            <a:ext cx="7460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You will also hear terms like </a:t>
            </a:r>
            <a:r>
              <a:rPr lang="en-US" sz="1600" dirty="0" err="1">
                <a:solidFill>
                  <a:srgbClr val="FF0000"/>
                </a:solidFill>
              </a:rPr>
              <a:t>equi</a:t>
            </a:r>
            <a:r>
              <a:rPr lang="en-US" sz="1600" dirty="0">
                <a:solidFill>
                  <a:srgbClr val="FF0000"/>
                </a:solidFill>
              </a:rPr>
              <a:t>-join, non-</a:t>
            </a:r>
            <a:r>
              <a:rPr lang="en-US" sz="1600" dirty="0" err="1">
                <a:solidFill>
                  <a:srgbClr val="FF0000"/>
                </a:solidFill>
              </a:rPr>
              <a:t>equi</a:t>
            </a:r>
            <a:r>
              <a:rPr lang="en-US" sz="1600" dirty="0">
                <a:solidFill>
                  <a:srgbClr val="FF0000"/>
                </a:solidFill>
              </a:rPr>
              <a:t>-join, theta join, semi-join, ...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 ask for definitions on exams, but you can just look them up.</a:t>
            </a:r>
          </a:p>
        </p:txBody>
      </p:sp>
    </p:spTree>
    <p:extLst>
      <p:ext uri="{BB962C8B-B14F-4D97-AF65-F5344CB8AC3E}">
        <p14:creationId xmlns:p14="http://schemas.microsoft.com/office/powerpoint/2010/main" val="18042796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09245"/>
            <a:ext cx="5735761" cy="373737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1381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598BA3-1E1B-C842-8A1A-75C686187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 to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27D678-5A41-9A4C-84AA-C3D2EBF5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Piazza Questions</a:t>
            </a:r>
          </a:p>
        </p:txBody>
      </p:sp>
    </p:spTree>
    <p:extLst>
      <p:ext uri="{BB962C8B-B14F-4D97-AF65-F5344CB8AC3E}">
        <p14:creationId xmlns:p14="http://schemas.microsoft.com/office/powerpoint/2010/main" val="5042809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8973"/>
            <a:ext cx="5729102" cy="265633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16625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1265" y="1194239"/>
            <a:ext cx="3467826" cy="30861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32935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9727" y="886811"/>
            <a:ext cx="3194759" cy="3843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15217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2900" y="882447"/>
            <a:ext cx="4307641" cy="3578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01529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7401"/>
            <a:ext cx="5751386" cy="3708024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2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54247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38632"/>
            <a:ext cx="5809001" cy="2261185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39248283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5" y="820344"/>
            <a:ext cx="5715785" cy="3677840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3746935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20343"/>
            <a:ext cx="5775710" cy="3513914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274320"/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8471111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8B94F4-A4CE-954D-85DA-8A10E31F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Way to Think About Joins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88C6A-17B9-D349-9775-AFAFE02B4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17685"/>
            <a:ext cx="5908790" cy="41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187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Set Operations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3: ER, Relational, SQL (III)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931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E5972B-2843-C149-BE09-3B87B39C4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2794182"/>
            <a:ext cx="1600200" cy="1453969"/>
          </a:xfrm>
        </p:spPr>
        <p:txBody>
          <a:bodyPr/>
          <a:lstStyle/>
          <a:p>
            <a:r>
              <a:rPr lang="en-US" sz="1400" dirty="0"/>
              <a:t>Result Table</a:t>
            </a:r>
          </a:p>
          <a:p>
            <a:endParaRPr lang="en-US" sz="1400" dirty="0"/>
          </a:p>
          <a:p>
            <a:r>
              <a:rPr lang="en-US" sz="1400" dirty="0"/>
              <a:t>Operation</a:t>
            </a:r>
          </a:p>
          <a:p>
            <a:endParaRPr lang="en-US" sz="1400" dirty="0"/>
          </a:p>
          <a:p>
            <a:r>
              <a:rPr lang="en-US" sz="1400" dirty="0"/>
              <a:t>Base Table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01C86-F78F-5041-941D-F0490533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Tables; Derived Tables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B3205-778A-5448-B8EF-5375EEB9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90550"/>
            <a:ext cx="3575050" cy="19558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8DD1C-8C61-3443-ABE8-1DCC8B65EB9F}"/>
              </a:ext>
            </a:extLst>
          </p:cNvPr>
          <p:cNvCxnSpPr/>
          <p:nvPr/>
        </p:nvCxnSpPr>
        <p:spPr>
          <a:xfrm>
            <a:off x="1828800" y="1428750"/>
            <a:ext cx="1600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D5ACCCF-7BF8-004D-9949-DF3794142FAF}"/>
              </a:ext>
            </a:extLst>
          </p:cNvPr>
          <p:cNvSpPr/>
          <p:nvPr/>
        </p:nvSpPr>
        <p:spPr>
          <a:xfrm>
            <a:off x="309665" y="444319"/>
            <a:ext cx="2667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https://www.w3schools.com/</a:t>
            </a:r>
            <a:r>
              <a:rPr lang="en-US" sz="1000" dirty="0" err="1"/>
              <a:t>sql</a:t>
            </a:r>
            <a:r>
              <a:rPr lang="en-US" sz="1000" dirty="0"/>
              <a:t>/</a:t>
            </a:r>
            <a:r>
              <a:rPr lang="en-US" sz="1000" dirty="0" err="1"/>
              <a:t>sql_select.asp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74BB8B-87EF-B64F-98C7-B0FE4FFFD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2597151"/>
            <a:ext cx="1663700" cy="1803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65266E-94A7-324E-ACB5-DAACCEC3FA5B}"/>
              </a:ext>
            </a:extLst>
          </p:cNvPr>
          <p:cNvCxnSpPr>
            <a:cxnSpLocks/>
          </p:cNvCxnSpPr>
          <p:nvPr/>
        </p:nvCxnSpPr>
        <p:spPr>
          <a:xfrm flipH="1">
            <a:off x="1343025" y="4019551"/>
            <a:ext cx="762000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672E83-FEC6-AA4B-B831-AB32C82C083C}"/>
              </a:ext>
            </a:extLst>
          </p:cNvPr>
          <p:cNvCxnSpPr>
            <a:cxnSpLocks/>
          </p:cNvCxnSpPr>
          <p:nvPr/>
        </p:nvCxnSpPr>
        <p:spPr>
          <a:xfrm flipH="1">
            <a:off x="1647825" y="3486151"/>
            <a:ext cx="45720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DAE278-8ACF-2E43-B19F-FF8DDE218428}"/>
              </a:ext>
            </a:extLst>
          </p:cNvPr>
          <p:cNvCxnSpPr>
            <a:cxnSpLocks/>
          </p:cNvCxnSpPr>
          <p:nvPr/>
        </p:nvCxnSpPr>
        <p:spPr>
          <a:xfrm flipH="1">
            <a:off x="1571625" y="2965451"/>
            <a:ext cx="381000" cy="1144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7E1A1E5-61A4-314D-B13B-0954A6DC8345}"/>
              </a:ext>
            </a:extLst>
          </p:cNvPr>
          <p:cNvSpPr txBox="1"/>
          <p:nvPr/>
        </p:nvSpPr>
        <p:spPr>
          <a:xfrm>
            <a:off x="162842" y="4265458"/>
            <a:ext cx="25090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Not exactly what the diagram means but</a:t>
            </a:r>
            <a:br>
              <a:rPr lang="en-US" sz="1100" dirty="0"/>
            </a:br>
            <a:r>
              <a:rPr lang="en-US" sz="1100" dirty="0"/>
              <a:t>it explains the concepts.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7959DF-215F-8E4E-96C1-6A99A6A4C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626" y="449374"/>
            <a:ext cx="3264767" cy="1727200"/>
          </a:xfrm>
          <a:prstGeom prst="rect">
            <a:avLst/>
          </a:prstGeom>
        </p:spPr>
      </p:pic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F96BD333-2613-8A43-A331-754C220393B7}"/>
              </a:ext>
            </a:extLst>
          </p:cNvPr>
          <p:cNvSpPr txBox="1">
            <a:spLocks/>
          </p:cNvSpPr>
          <p:nvPr/>
        </p:nvSpPr>
        <p:spPr>
          <a:xfrm>
            <a:off x="4307732" y="518898"/>
            <a:ext cx="1600200" cy="1453969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Result Table</a:t>
            </a:r>
          </a:p>
          <a:p>
            <a:endParaRPr lang="en-US" sz="1400" dirty="0"/>
          </a:p>
          <a:p>
            <a:r>
              <a:rPr lang="en-US" sz="1400" dirty="0"/>
              <a:t>Derived Table</a:t>
            </a:r>
          </a:p>
          <a:p>
            <a:endParaRPr lang="en-US" sz="1400" dirty="0"/>
          </a:p>
          <a:p>
            <a:r>
              <a:rPr lang="en-US" sz="1400" dirty="0"/>
              <a:t>Base Table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CD1466B-CB96-B647-86BA-D1E0D4B06BB1}"/>
              </a:ext>
            </a:extLst>
          </p:cNvPr>
          <p:cNvCxnSpPr>
            <a:cxnSpLocks/>
          </p:cNvCxnSpPr>
          <p:nvPr/>
        </p:nvCxnSpPr>
        <p:spPr>
          <a:xfrm>
            <a:off x="5768174" y="819150"/>
            <a:ext cx="9437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D493ED-3D3A-DB4B-9372-8A19E57621EE}"/>
              </a:ext>
            </a:extLst>
          </p:cNvPr>
          <p:cNvCxnSpPr>
            <a:cxnSpLocks/>
          </p:cNvCxnSpPr>
          <p:nvPr/>
        </p:nvCxnSpPr>
        <p:spPr>
          <a:xfrm>
            <a:off x="5867400" y="135255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F2F77DA-4999-9347-B215-2510ED7986B5}"/>
              </a:ext>
            </a:extLst>
          </p:cNvPr>
          <p:cNvCxnSpPr>
            <a:cxnSpLocks/>
          </p:cNvCxnSpPr>
          <p:nvPr/>
        </p:nvCxnSpPr>
        <p:spPr>
          <a:xfrm>
            <a:off x="5633126" y="1885950"/>
            <a:ext cx="12248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68DD0B89-A3BC-4245-8A27-F22C86E48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022" y="2150145"/>
            <a:ext cx="3391974" cy="2543981"/>
          </a:xfrm>
          <a:prstGeom prst="rect">
            <a:avLst/>
          </a:prstGeom>
        </p:spPr>
      </p:pic>
      <p:sp>
        <p:nvSpPr>
          <p:cNvPr id="31" name="Content Placeholder 9">
            <a:extLst>
              <a:ext uri="{FF2B5EF4-FFF2-40B4-BE49-F238E27FC236}">
                <a16:creationId xmlns:a16="http://schemas.microsoft.com/office/drawing/2014/main" id="{F199A9D6-DC76-EE45-858C-5B95B10F577C}"/>
              </a:ext>
            </a:extLst>
          </p:cNvPr>
          <p:cNvSpPr txBox="1">
            <a:spLocks/>
          </p:cNvSpPr>
          <p:nvPr/>
        </p:nvSpPr>
        <p:spPr>
          <a:xfrm>
            <a:off x="4366319" y="3240157"/>
            <a:ext cx="2352116" cy="1384445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Nodes represent</a:t>
            </a:r>
            <a:br>
              <a:rPr lang="en-US" sz="1400" dirty="0"/>
            </a:br>
            <a:r>
              <a:rPr lang="en-US" sz="1400" dirty="0"/>
              <a:t>relational operations.</a:t>
            </a:r>
          </a:p>
          <a:p>
            <a:r>
              <a:rPr lang="en-US" sz="1400" dirty="0"/>
              <a:t>Arrows represent</a:t>
            </a:r>
            <a:br>
              <a:rPr lang="en-US" sz="1400" dirty="0"/>
            </a:br>
            <a:r>
              <a:rPr lang="en-US" sz="1400" dirty="0"/>
              <a:t>flow of tables.</a:t>
            </a:r>
          </a:p>
        </p:txBody>
      </p:sp>
    </p:spTree>
    <p:extLst>
      <p:ext uri="{BB962C8B-B14F-4D97-AF65-F5344CB8AC3E}">
        <p14:creationId xmlns:p14="http://schemas.microsoft.com/office/powerpoint/2010/main" val="38793637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22655-FF7D-EB49-9445-7F5484F8E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Operations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F9E9B-0C24-4449-9FB0-2DC736696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93233"/>
            <a:ext cx="8077200" cy="415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5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Operations (Cont.)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9820"/>
            <a:ext cx="5735760" cy="2735485"/>
          </a:xfrm>
        </p:spPr>
        <p:txBody>
          <a:bodyPr/>
          <a:lstStyle/>
          <a:p>
            <a:r>
              <a:rPr lang="en-US" altLang="en-US" dirty="0"/>
              <a:t>Set operations </a:t>
            </a:r>
            <a:r>
              <a:rPr lang="en-US" altLang="en-US" b="1" dirty="0">
                <a:solidFill>
                  <a:srgbClr val="002060"/>
                </a:solidFill>
              </a:rPr>
              <a:t>union</a:t>
            </a:r>
            <a:r>
              <a:rPr lang="en-US" altLang="en-US" b="1" dirty="0"/>
              <a:t>, </a:t>
            </a:r>
            <a:r>
              <a:rPr lang="en-US" altLang="en-US" b="1" dirty="0">
                <a:solidFill>
                  <a:srgbClr val="002060"/>
                </a:solidFill>
              </a:rPr>
              <a:t>intersect</a:t>
            </a:r>
            <a:r>
              <a:rPr lang="en-US" altLang="en-US" b="1" dirty="0"/>
              <a:t>,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except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Each of the above operations automatically eliminates duplicates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To retain all duplicates use the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union all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,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intersect all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except all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.</a:t>
            </a:r>
            <a:b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</a:br>
            <a:endParaRPr lang="en-US" altLang="en-US" dirty="0">
              <a:solidFill>
                <a:srgbClr val="002060"/>
              </a:solidFill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83EB5F-5971-E34B-8175-B0D591D75A4C}"/>
              </a:ext>
            </a:extLst>
          </p:cNvPr>
          <p:cNvSpPr txBox="1"/>
          <p:nvPr/>
        </p:nvSpPr>
        <p:spPr>
          <a:xfrm>
            <a:off x="596969" y="2559642"/>
            <a:ext cx="79500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SELECT implementing a project can have duplicate rows. If you do not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want duplicates, you must use the DISTINCT key word.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UNION behaves the other way. It removes duplicates. If you want to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keep the duplicates, you have to select UNION ALL.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Some SQL engines do not implement INTERSECT and/or EXCEPT,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you can implement the function with subqueries, which we will cover soon.</a:t>
            </a:r>
          </a:p>
        </p:txBody>
      </p:sp>
    </p:spTree>
    <p:extLst>
      <p:ext uri="{BB962C8B-B14F-4D97-AF65-F5344CB8AC3E}">
        <p14:creationId xmlns:p14="http://schemas.microsoft.com/office/powerpoint/2010/main" val="35151532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Operations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1531"/>
            <a:ext cx="5751386" cy="3677841"/>
          </a:xfrm>
        </p:spPr>
        <p:txBody>
          <a:bodyPr/>
          <a:lstStyle/>
          <a:p>
            <a:r>
              <a:rPr lang="en-US" altLang="en-US" dirty="0"/>
              <a:t>Find courses that ran in Fall 2017 or in Spring 2018</a:t>
            </a:r>
          </a:p>
          <a:p>
            <a:pPr marL="0" indent="0">
              <a:buNone/>
            </a:pPr>
            <a:r>
              <a:rPr lang="en-US" altLang="en-US" dirty="0"/>
              <a:t>         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'Fall'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2017)</a:t>
            </a:r>
            <a:br>
              <a:rPr lang="en-US" altLang="en-US" sz="1200" dirty="0"/>
            </a:br>
            <a:r>
              <a:rPr lang="en-US" altLang="en-US" sz="1200" dirty="0"/>
              <a:t>           </a:t>
            </a:r>
            <a:r>
              <a:rPr lang="en-US" altLang="en-US" sz="1200" b="1" dirty="0"/>
              <a:t>union</a:t>
            </a:r>
            <a:br>
              <a:rPr lang="en-US" altLang="en-US" sz="1200" b="1" dirty="0"/>
            </a:br>
            <a:r>
              <a:rPr lang="en-US" altLang="en-US" sz="1200" b="1" dirty="0"/>
              <a:t>          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'Spring'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2018)</a:t>
            </a:r>
            <a:endParaRPr lang="en-US" altLang="en-US" dirty="0"/>
          </a:p>
          <a:p>
            <a:r>
              <a:rPr lang="en-US" altLang="en-US" dirty="0"/>
              <a:t>Find courses that ran in Fall 2017 and in Spring 2018</a:t>
            </a:r>
          </a:p>
          <a:p>
            <a:pPr marL="0" indent="0">
              <a:buNone/>
            </a:pPr>
            <a:r>
              <a:rPr lang="en-US" altLang="en-US" dirty="0"/>
              <a:t>         </a:t>
            </a:r>
            <a:r>
              <a:rPr lang="en-US" altLang="en-US" sz="1500" dirty="0"/>
              <a:t>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'Fall'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2017)</a:t>
            </a:r>
            <a:br>
              <a:rPr lang="en-US" altLang="en-US" sz="1200" dirty="0"/>
            </a:br>
            <a:r>
              <a:rPr lang="en-US" altLang="en-US" sz="1200" dirty="0"/>
              <a:t>           </a:t>
            </a:r>
            <a:r>
              <a:rPr lang="en-US" altLang="en-US" sz="1200" b="1" dirty="0"/>
              <a:t>intersect</a:t>
            </a:r>
            <a:br>
              <a:rPr lang="en-US" altLang="en-US" sz="1200" b="1" dirty="0"/>
            </a:br>
            <a:r>
              <a:rPr lang="en-US" altLang="en-US" sz="1200" b="1" dirty="0"/>
              <a:t>          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'Spring'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2018)</a:t>
            </a:r>
            <a:endParaRPr lang="en-US" altLang="en-US" dirty="0"/>
          </a:p>
          <a:p>
            <a:r>
              <a:rPr lang="en-US" altLang="en-US" dirty="0"/>
              <a:t>Find courses that ran in Fall 2017 but not in Spring 2018</a:t>
            </a:r>
          </a:p>
          <a:p>
            <a:pPr marL="0" indent="0">
              <a:buNone/>
            </a:pPr>
            <a:r>
              <a:rPr lang="en-US" altLang="en-US" sz="1500" dirty="0"/>
              <a:t>        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'Fall'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2017)</a:t>
            </a:r>
            <a:br>
              <a:rPr lang="en-US" altLang="en-US" sz="1200" dirty="0"/>
            </a:br>
            <a:r>
              <a:rPr lang="en-US" altLang="en-US" sz="1200" dirty="0"/>
              <a:t>           </a:t>
            </a:r>
            <a:r>
              <a:rPr lang="en-US" altLang="en-US" sz="1200" b="1" dirty="0"/>
              <a:t>except</a:t>
            </a:r>
            <a:br>
              <a:rPr lang="en-US" altLang="en-US" sz="1200" b="1" dirty="0"/>
            </a:br>
            <a:r>
              <a:rPr lang="en-US" altLang="en-US" sz="1200" b="1" dirty="0"/>
              <a:t>          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'Spring'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2018)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9050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0A95FC-3E1D-E643-86C7-EFCD5EEF8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0AF961-29BD-0A4C-8910-6CD6BBFE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 – Go to the Notebook</a:t>
            </a:r>
          </a:p>
        </p:txBody>
      </p:sp>
    </p:spTree>
    <p:extLst>
      <p:ext uri="{BB962C8B-B14F-4D97-AF65-F5344CB8AC3E}">
        <p14:creationId xmlns:p14="http://schemas.microsoft.com/office/powerpoint/2010/main" val="28770555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62624-288D-9F49-8C9B-172DD2A7A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30" y="3841931"/>
            <a:ext cx="8839200" cy="634819"/>
          </a:xfrm>
        </p:spPr>
        <p:txBody>
          <a:bodyPr/>
          <a:lstStyle/>
          <a:p>
            <a:r>
              <a:rPr lang="en-US" sz="1600" dirty="0"/>
              <a:t>UNION vs JOIN can be confusing. Basically, </a:t>
            </a:r>
          </a:p>
          <a:p>
            <a:pPr lvl="1"/>
            <a:r>
              <a:rPr lang="en-US" sz="1400" dirty="0"/>
              <a:t>JOIN puts the tables together “side by side.”</a:t>
            </a:r>
          </a:p>
          <a:p>
            <a:pPr lvl="1"/>
            <a:r>
              <a:rPr lang="en-US" sz="1400" dirty="0"/>
              <a:t>Union puts the tables together “one on top of the </a:t>
            </a:r>
            <a:r>
              <a:rPr lang="en-US" sz="1400" dirty="0" err="1"/>
              <a:t>oter</a:t>
            </a:r>
            <a:r>
              <a:rPr lang="en-US" sz="1400" dirty="0"/>
              <a:t>.”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EA0409-8DA2-C34F-BA5B-87CA012C0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and UNION – A Final 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BBF7E-E2F4-EE40-957A-17A63425F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666750"/>
            <a:ext cx="3898446" cy="2429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06648C-D5E1-E840-B582-C060B906C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724" y="666750"/>
            <a:ext cx="4077706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242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Let’s Practice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You Guessed It.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Over to the Notebook.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It is Baseball and Game of Thrones Time!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85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3: ER, Relational, SQL (III)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6936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C7F7AA-46EF-1E40-80D2-72C6CDEEA7A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50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6600" dirty="0"/>
              <a:t>Backup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09E94-AE8A-9E41-A320-D4B3B580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412100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0A95FC-3E1D-E643-86C7-EFCD5EEF8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820346"/>
            <a:ext cx="8839200" cy="1808804"/>
          </a:xfrm>
        </p:spPr>
        <p:txBody>
          <a:bodyPr/>
          <a:lstStyle/>
          <a:p>
            <a:r>
              <a:rPr lang="en-US" sz="1200" dirty="0"/>
              <a:t>The easiest way to think about this is ...</a:t>
            </a:r>
          </a:p>
          <a:p>
            <a:pPr lvl="1"/>
            <a:r>
              <a:rPr lang="en-US" sz="1100" dirty="0"/>
              <a:t>Do a “normal” JOIN that produces all of the pairs of matching rows.</a:t>
            </a:r>
          </a:p>
          <a:p>
            <a:pPr lvl="1"/>
            <a:r>
              <a:rPr lang="en-US" sz="1100" dirty="0"/>
              <a:t>There MAY be some some rows in A that did not match anything.</a:t>
            </a:r>
          </a:p>
          <a:p>
            <a:pPr lvl="1"/>
            <a:r>
              <a:rPr lang="en-US" sz="1100" dirty="0"/>
              <a:t>For each of those rows,</a:t>
            </a:r>
          </a:p>
          <a:p>
            <a:pPr lvl="2"/>
            <a:r>
              <a:rPr lang="en-US" sz="1050" dirty="0"/>
              <a:t>Put one row in the JOIN result</a:t>
            </a:r>
          </a:p>
          <a:p>
            <a:pPr lvl="2"/>
            <a:r>
              <a:rPr lang="en-US" sz="1050" dirty="0"/>
              <a:t>That has the column values from A and NULL values for the columns from B.</a:t>
            </a:r>
          </a:p>
          <a:p>
            <a:r>
              <a:rPr lang="en-US" sz="1200" dirty="0"/>
              <a:t>Right JOIN is exactly the same, except swap the logic for A and B.</a:t>
            </a:r>
          </a:p>
          <a:p>
            <a:r>
              <a:rPr lang="en-US" sz="1200" dirty="0"/>
              <a:t>A FULL OUTER JOIN is the UNION of a left join and a right join. Some SQL engines do not support it and you must</a:t>
            </a:r>
            <a:br>
              <a:rPr lang="en-US" sz="1200" dirty="0"/>
            </a:br>
            <a:r>
              <a:rPr lang="en-US" sz="1200" dirty="0"/>
              <a:t>explicitly do the left, right and union.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0AF961-29BD-0A4C-8910-6CD6BBFE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C8D2C-8194-454D-A46E-57B0E5770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06066"/>
            <a:ext cx="2234694" cy="204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4C485B-17DC-0943-BC71-7D8647585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553215"/>
            <a:ext cx="3836862" cy="2158235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E4D53465-A2FE-4A41-B34B-2A9590FE538A}"/>
              </a:ext>
            </a:extLst>
          </p:cNvPr>
          <p:cNvSpPr/>
          <p:nvPr/>
        </p:nvSpPr>
        <p:spPr>
          <a:xfrm>
            <a:off x="2831847" y="769296"/>
            <a:ext cx="1752600" cy="762000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930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Today’s Task #1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88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311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9196C8-8DB6-FD40-98CC-D6918FC33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70" y="514350"/>
            <a:ext cx="8819030" cy="4267200"/>
          </a:xfrm>
        </p:spPr>
        <p:txBody>
          <a:bodyPr/>
          <a:lstStyle/>
          <a:p>
            <a:r>
              <a:rPr lang="en-US" sz="1400" dirty="0"/>
              <a:t>Dataset:</a:t>
            </a:r>
          </a:p>
          <a:p>
            <a:pPr lvl="1"/>
            <a:r>
              <a:rPr lang="en-US" sz="1200" dirty="0">
                <a:hlinkClick r:id="rId2"/>
              </a:rPr>
              <a:t>https://www.kaggle.com/gulsahdemiryurek/harry-potter-dataset</a:t>
            </a:r>
            <a:endParaRPr lang="en-US" sz="1200" dirty="0"/>
          </a:p>
          <a:p>
            <a:pPr lvl="1"/>
            <a:r>
              <a:rPr lang="en-US" sz="1200" dirty="0"/>
              <a:t>Six “comma separated value (CSV)” files. We will start with </a:t>
            </a:r>
            <a:r>
              <a:rPr lang="en-US" sz="1200" i="1" dirty="0" err="1"/>
              <a:t>Characters.csv</a:t>
            </a:r>
            <a:r>
              <a:rPr lang="en-US" sz="1200" i="1" dirty="0"/>
              <a:t>.</a:t>
            </a:r>
          </a:p>
          <a:p>
            <a:r>
              <a:rPr lang="en-US" sz="1400" dirty="0"/>
              <a:t>Tasks: (Both tasks start with </a:t>
            </a:r>
            <a:r>
              <a:rPr lang="en-US" sz="1400" i="1" dirty="0"/>
              <a:t>importing and engineering the data.)</a:t>
            </a:r>
            <a:endParaRPr lang="en-US" sz="1400" dirty="0"/>
          </a:p>
          <a:p>
            <a:pPr lvl="1"/>
            <a:r>
              <a:rPr lang="en-US" sz="1200" dirty="0"/>
              <a:t>Build an interactive web application for </a:t>
            </a:r>
            <a:r>
              <a:rPr lang="en-US" sz="1200" i="1" dirty="0"/>
              <a:t>create-retrieve-update-delete</a:t>
            </a:r>
            <a:r>
              <a:rPr lang="en-US" sz="1200" dirty="0"/>
              <a:t> entries. The application must enforce </a:t>
            </a:r>
            <a:r>
              <a:rPr lang="en-US" sz="1200" i="1" dirty="0"/>
              <a:t>semantic integrity.</a:t>
            </a:r>
          </a:p>
          <a:p>
            <a:pPr lvl="1"/>
            <a:r>
              <a:rPr lang="en-US" sz="1200" dirty="0"/>
              <a:t>Build a </a:t>
            </a:r>
            <a:r>
              <a:rPr lang="en-US" sz="1200" dirty="0" err="1"/>
              <a:t>Jupyter</a:t>
            </a:r>
            <a:r>
              <a:rPr lang="en-US" sz="1200" dirty="0"/>
              <a:t> Notebook that does some interesting visualization and analysis.</a:t>
            </a:r>
          </a:p>
          <a:p>
            <a:r>
              <a:rPr lang="en-US" sz="1400" dirty="0"/>
              <a:t>Elements:</a:t>
            </a:r>
          </a:p>
          <a:p>
            <a:pPr lvl="1"/>
            <a:r>
              <a:rPr lang="en-US" sz="1200" dirty="0"/>
              <a:t>Content/applications in a browser.</a:t>
            </a:r>
          </a:p>
          <a:p>
            <a:pPr lvl="1"/>
            <a:r>
              <a:rPr lang="en-US" sz="1200" dirty="0" err="1"/>
              <a:t>Jupyter</a:t>
            </a:r>
            <a:r>
              <a:rPr lang="en-US" sz="1200" dirty="0"/>
              <a:t> Notebook Server is both:</a:t>
            </a:r>
          </a:p>
          <a:p>
            <a:pPr lvl="2"/>
            <a:r>
              <a:rPr lang="en-US" sz="1000" dirty="0"/>
              <a:t>A web server</a:t>
            </a:r>
          </a:p>
          <a:p>
            <a:pPr lvl="2"/>
            <a:r>
              <a:rPr lang="en-US" sz="1000" dirty="0"/>
              <a:t>A (specialized) web application server.</a:t>
            </a:r>
          </a:p>
          <a:p>
            <a:pPr lvl="1"/>
            <a:r>
              <a:rPr lang="en-US" sz="1200" dirty="0"/>
              <a:t>Web server delivers HTML, images, ...</a:t>
            </a:r>
            <a:br>
              <a:rPr lang="en-US" sz="1200" dirty="0"/>
            </a:br>
            <a:r>
              <a:rPr lang="en-US" sz="1200" dirty="0"/>
              <a:t>to the browser.</a:t>
            </a:r>
          </a:p>
          <a:p>
            <a:pPr lvl="1"/>
            <a:r>
              <a:rPr lang="en-US" sz="1200" dirty="0"/>
              <a:t>Web application server executes an</a:t>
            </a:r>
          </a:p>
          <a:p>
            <a:pPr lvl="2"/>
            <a:r>
              <a:rPr lang="en-US" sz="1000" dirty="0"/>
              <a:t>Application server framework (Flask)</a:t>
            </a:r>
          </a:p>
          <a:p>
            <a:pPr lvl="2"/>
            <a:r>
              <a:rPr lang="en-US" sz="1000" dirty="0"/>
              <a:t>The Python code implementing the app.</a:t>
            </a:r>
          </a:p>
          <a:p>
            <a:pPr lvl="1"/>
            <a:r>
              <a:rPr lang="en-US" sz="1200" dirty="0"/>
              <a:t>The </a:t>
            </a:r>
            <a:r>
              <a:rPr lang="en-US" sz="1200" dirty="0" err="1"/>
              <a:t>Jupyter</a:t>
            </a:r>
            <a:r>
              <a:rPr lang="en-US" sz="1200" dirty="0"/>
              <a:t> Notebook Server runs code</a:t>
            </a:r>
            <a:br>
              <a:rPr lang="en-US" sz="1200" dirty="0"/>
            </a:br>
            <a:r>
              <a:rPr lang="en-US" sz="1200" dirty="0"/>
              <a:t>cells in a Python kernel.</a:t>
            </a:r>
          </a:p>
          <a:p>
            <a:pPr lvl="1"/>
            <a:r>
              <a:rPr lang="en-US" sz="1200" dirty="0"/>
              <a:t>I am mostly going to ignore the browser and content.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EEBEA1-12DF-DC4F-A6CF-FDE1F47A0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Harry Potter Character Information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A04DD-6F76-8041-A57E-BE78BDA35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962150"/>
            <a:ext cx="5418204" cy="24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1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The Relational Model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423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7D9DB3-36C9-7B47-8C21-C262C19BC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99" y="584916"/>
            <a:ext cx="3962400" cy="40386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15 columns: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Id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Name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Gender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Job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House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Wand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Patronus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Species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Blood status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Hair </a:t>
            </a:r>
            <a:r>
              <a:rPr lang="en-US" sz="1400" dirty="0" err="1"/>
              <a:t>colour</a:t>
            </a:r>
            <a:endParaRPr lang="en-US" sz="14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Eye </a:t>
            </a:r>
            <a:r>
              <a:rPr lang="en-US" sz="1400" dirty="0" err="1"/>
              <a:t>colour</a:t>
            </a:r>
            <a:endParaRPr lang="en-US" sz="14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Loyalty</a:t>
            </a:r>
            <a:endParaRPr lang="en-US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Skills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Birth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Death</a:t>
            </a:r>
            <a:endParaRPr lang="en-US" sz="1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03E5D2-C475-784B-8162-19B2E321F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– </a:t>
            </a:r>
            <a:r>
              <a:rPr lang="en-US" dirty="0" err="1"/>
              <a:t>Characters.csv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CD5F1-816A-874D-92B1-DED9B8EB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88672"/>
            <a:ext cx="4793559" cy="3980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84F8E5-88B7-F447-B935-0B125D7A0089}"/>
              </a:ext>
            </a:extLst>
          </p:cNvPr>
          <p:cNvSpPr txBox="1"/>
          <p:nvPr/>
        </p:nvSpPr>
        <p:spPr>
          <a:xfrm>
            <a:off x="6066459" y="1008339"/>
            <a:ext cx="300992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Downloaded the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columns are separated by ‘;’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Despite being “Comma”</a:t>
            </a:r>
            <a:br>
              <a:rPr lang="en-US" sz="1400" dirty="0"/>
            </a:br>
            <a:r>
              <a:rPr lang="en-US" sz="1400" dirty="0"/>
              <a:t>Separated Values, other</a:t>
            </a:r>
            <a:br>
              <a:rPr lang="en-US" sz="1400" dirty="0"/>
            </a:br>
            <a:r>
              <a:rPr lang="en-US" sz="1400" dirty="0"/>
              <a:t>separators are common.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Loaded using </a:t>
            </a:r>
            <a:r>
              <a:rPr lang="en-US" sz="1400" dirty="0" err="1"/>
              <a:t>DataGrip</a:t>
            </a:r>
            <a:r>
              <a:rPr lang="en-US" sz="1400" dirty="0"/>
              <a:t> into MySQL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Connect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Create Schema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 Schema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 the data load tool.</a:t>
            </a:r>
          </a:p>
        </p:txBody>
      </p:sp>
    </p:spTree>
    <p:extLst>
      <p:ext uri="{BB962C8B-B14F-4D97-AF65-F5344CB8AC3E}">
        <p14:creationId xmlns:p14="http://schemas.microsoft.com/office/powerpoint/2010/main" val="13319180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AEC190-3FB4-5E42-A40C-D520E309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First, Let’s Look at 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54579-F3D4-2C47-8172-E0388ECBEE6A}"/>
              </a:ext>
            </a:extLst>
          </p:cNvPr>
          <p:cNvSpPr txBox="1"/>
          <p:nvPr/>
        </p:nvSpPr>
        <p:spPr>
          <a:xfrm>
            <a:off x="457200" y="481077"/>
            <a:ext cx="446744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There are some weird characters, no pun intended.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9º" Chestnut dragon heartstring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Dumbledore's Army |Hogwarts School of Witchcraft and Wizardry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sz="1200" dirty="0"/>
              <a:t>9Ω" </a:t>
            </a:r>
            <a:r>
              <a:rPr lang="en-US" sz="1200" dirty="0"/>
              <a:t>Fir dragon heartstring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Professor†of†Transfiguration</a:t>
            </a:r>
            <a:r>
              <a:rPr lang="en-US" sz="1200" dirty="0"/>
              <a:t>†| Head of Gryffindor</a:t>
            </a:r>
          </a:p>
          <a:p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CCEDE4-5305-3349-988D-98AA4ABF9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81038"/>
            <a:ext cx="7004254" cy="2971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235B4B-E097-0F49-838D-1B3322934484}"/>
              </a:ext>
            </a:extLst>
          </p:cNvPr>
          <p:cNvSpPr txBox="1"/>
          <p:nvPr/>
        </p:nvSpPr>
        <p:spPr>
          <a:xfrm>
            <a:off x="5562600" y="590550"/>
            <a:ext cx="1716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How did this happen?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What do we do?</a:t>
            </a:r>
          </a:p>
        </p:txBody>
      </p:sp>
    </p:spTree>
    <p:extLst>
      <p:ext uri="{BB962C8B-B14F-4D97-AF65-F5344CB8AC3E}">
        <p14:creationId xmlns:p14="http://schemas.microsoft.com/office/powerpoint/2010/main" val="6404659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00696D-CFD8-0448-925A-AE7BFA35D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24" y="514350"/>
            <a:ext cx="8913475" cy="4038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Some of the issues are character encoding/set issues: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“In computing, data storage, and data transmission, character encoding is used to represent a repertoire of characters by some kind of encoding system that assigns a number to each character for digital representation.”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>
                <a:hlinkClick r:id="rId2"/>
              </a:rPr>
              <a:t>https://en.wikipedia.org/wiki/Character_encoding</a:t>
            </a:r>
            <a:r>
              <a:rPr lang="en-US" sz="1400" dirty="0"/>
              <a:t>)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“A character set is a collection of characters that might be used by multiple languages.” (</a:t>
            </a:r>
            <a:r>
              <a:rPr lang="en-US" sz="1400" dirty="0">
                <a:hlinkClick r:id="rId2"/>
              </a:rPr>
              <a:t>https://en.wikipedia.org/wiki/Character_encoding</a:t>
            </a:r>
            <a:r>
              <a:rPr lang="en-US" sz="1400" dirty="0"/>
              <a:t>) 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This will be a common issue when dealing with string data that you import to build your database.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This is especially true if the data comes from “data scraping”.  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“Data scraping is a technique in which a computer program extracts data from human-readable output coming from another program.”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>
                <a:hlinkClick r:id="rId3"/>
              </a:rPr>
              <a:t>https://en.wikipedia.org/wiki/Data_scraping</a:t>
            </a:r>
            <a:r>
              <a:rPr lang="en-US" sz="1400" dirty="0"/>
              <a:t>)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There are several types of scraping: screen scraping, web scraping, ... ...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That is what happened here. The data comes from web scraping a wiki page.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480037-11E5-FB48-93E4-BA4FED20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(I)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0034C-A9D2-9E40-ABCE-07BAAB0FE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17" y="3943350"/>
            <a:ext cx="8382000" cy="70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588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9482C2-3A93-354C-9656-943A8BBF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Encodings/Character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F6C57-EA52-B947-8B55-4CCFFB357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14350"/>
            <a:ext cx="803921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176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80037-11E5-FB48-93E4-BA4FED20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Set Usage over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B5A65-C87B-434C-AD9F-AB67CAEE6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4350"/>
            <a:ext cx="7551879" cy="37578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3E5F41-5C19-C744-82B0-D9FCD079AF09}"/>
              </a:ext>
            </a:extLst>
          </p:cNvPr>
          <p:cNvSpPr/>
          <p:nvPr/>
        </p:nvSpPr>
        <p:spPr>
          <a:xfrm>
            <a:off x="609600" y="4304916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https://www.w3.org/International/questions/</a:t>
            </a:r>
            <a:r>
              <a:rPr lang="en-US" dirty="0" err="1"/>
              <a:t>qa</a:t>
            </a:r>
            <a:r>
              <a:rPr lang="en-US" dirty="0"/>
              <a:t>-who-uses-</a:t>
            </a:r>
            <a:r>
              <a:rPr lang="en-US" dirty="0" err="1"/>
              <a:t>unicode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844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77A99C-297B-884F-AB1B-4A2DCD8D8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14350"/>
            <a:ext cx="8915400" cy="4114800"/>
          </a:xfrm>
        </p:spPr>
        <p:txBody>
          <a:bodyPr/>
          <a:lstStyle/>
          <a:p>
            <a:r>
              <a:rPr lang="en-US" sz="1800" dirty="0"/>
              <a:t>Consider </a:t>
            </a:r>
            <a:r>
              <a:rPr lang="en-US" sz="1800" b="1" dirty="0"/>
              <a:t>Job</a:t>
            </a:r>
            <a:r>
              <a:rPr lang="en-US" sz="1800" dirty="0"/>
              <a:t> column entry: “</a:t>
            </a:r>
            <a:r>
              <a:rPr lang="en-US" sz="1800" dirty="0" err="1"/>
              <a:t>Professor†of†Transfiguration</a:t>
            </a:r>
            <a:r>
              <a:rPr lang="en-US" sz="1800" dirty="0"/>
              <a:t>†| Head of Gryffindor”</a:t>
            </a:r>
          </a:p>
          <a:p>
            <a:r>
              <a:rPr lang="en-US" sz="1800" dirty="0"/>
              <a:t>There are two odd characters: “†” and “|”</a:t>
            </a:r>
          </a:p>
          <a:p>
            <a:r>
              <a:rPr lang="en-US" sz="1800" dirty="0"/>
              <a:t>How should I correct/interpret the strings? My interpretation is:</a:t>
            </a:r>
          </a:p>
          <a:p>
            <a:pPr lvl="1"/>
            <a:r>
              <a:rPr lang="en-US" sz="1600" dirty="0"/>
              <a:t>Replace “†” with “ “.</a:t>
            </a:r>
          </a:p>
          <a:p>
            <a:pPr lvl="1"/>
            <a:r>
              <a:rPr lang="en-US" sz="1600" dirty="0"/>
              <a:t>The “|” means that the person has two jobs:</a:t>
            </a:r>
          </a:p>
          <a:p>
            <a:pPr lvl="2"/>
            <a:r>
              <a:rPr lang="en-US" sz="1400" dirty="0"/>
              <a:t>Professor of Transfiguration</a:t>
            </a:r>
          </a:p>
          <a:p>
            <a:pPr lvl="2"/>
            <a:r>
              <a:rPr lang="en-US" sz="1400" dirty="0"/>
              <a:t>Head of Gryffindor</a:t>
            </a:r>
          </a:p>
          <a:p>
            <a:pPr lvl="1"/>
            <a:r>
              <a:rPr lang="en-US" sz="1600" dirty="0"/>
              <a:t>The </a:t>
            </a:r>
            <a:r>
              <a:rPr lang="en-US" sz="1600" b="1" dirty="0"/>
              <a:t>Job</a:t>
            </a:r>
            <a:r>
              <a:rPr lang="en-US" sz="1600" dirty="0"/>
              <a:t> column is a </a:t>
            </a:r>
            <a:r>
              <a:rPr lang="en-US" sz="1600" b="1" dirty="0"/>
              <a:t>multivalued</a:t>
            </a:r>
            <a:r>
              <a:rPr lang="en-US" sz="1600" dirty="0"/>
              <a:t> attribute.</a:t>
            </a:r>
          </a:p>
          <a:p>
            <a:pPr lvl="1"/>
            <a:r>
              <a:rPr lang="en-US" sz="1600" dirty="0"/>
              <a:t>The character “|” indicates that a text string is one string containing multiple values for an attribute.</a:t>
            </a:r>
          </a:p>
          <a:p>
            <a:r>
              <a:rPr lang="en-US" sz="1800" dirty="0"/>
              <a:t>Can I always replace non-|, odd characters with “  “?</a:t>
            </a:r>
          </a:p>
          <a:p>
            <a:pPr lvl="1"/>
            <a:r>
              <a:rPr lang="en-US" sz="1600" dirty="0"/>
              <a:t>‘</a:t>
            </a:r>
            <a:r>
              <a:rPr lang="el-GR" sz="1600" dirty="0"/>
              <a:t>9Ω" </a:t>
            </a:r>
            <a:r>
              <a:rPr lang="en-US" sz="1600" dirty="0"/>
              <a:t>Fir dragon heartstring’ and ‘9º" Chestnut dragon heartstring’ would wind up having an extra space. I want 9”, not 9 “.</a:t>
            </a:r>
          </a:p>
          <a:p>
            <a:pPr lvl="1"/>
            <a:r>
              <a:rPr lang="en-US" sz="1600" dirty="0"/>
              <a:t>The cleanup is getting complicated.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BDE0C-C02A-0946-80AB-29E10E2D9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... ...</a:t>
            </a:r>
          </a:p>
        </p:txBody>
      </p:sp>
    </p:spTree>
    <p:extLst>
      <p:ext uri="{BB962C8B-B14F-4D97-AF65-F5344CB8AC3E}">
        <p14:creationId xmlns:p14="http://schemas.microsoft.com/office/powerpoint/2010/main" val="23268210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A1CDF9-3459-0A44-8161-3A642F7DC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In this dataset, I can use a set of rules for data clean up:</a:t>
            </a:r>
          </a:p>
          <a:p>
            <a:pPr lvl="1"/>
            <a:r>
              <a:rPr lang="en-US" sz="1600" dirty="0"/>
              <a:t>Two characters separated by † maps to two characters separated by “ “ (space).</a:t>
            </a:r>
          </a:p>
          <a:p>
            <a:pPr lvl="1"/>
            <a:r>
              <a:rPr lang="en-US" sz="1600" dirty="0"/>
              <a:t>A number and “ separated by an odd character maps the the number and “</a:t>
            </a:r>
          </a:p>
          <a:p>
            <a:pPr lvl="1"/>
            <a:r>
              <a:rPr lang="en-US" sz="1600" dirty="0"/>
              <a:t>Strings of the form s1 | s2 | s3 maps to [s1, s2, s3]</a:t>
            </a:r>
          </a:p>
          <a:p>
            <a:pPr lvl="1"/>
            <a:r>
              <a:rPr lang="en-US" sz="1600" dirty="0"/>
              <a:t>etc.</a:t>
            </a:r>
          </a:p>
          <a:p>
            <a:r>
              <a:rPr lang="en-US" sz="1800" dirty="0"/>
              <a:t>Well, I could write a custom function for each rule,</a:t>
            </a:r>
          </a:p>
          <a:p>
            <a:pPr lvl="1"/>
            <a:r>
              <a:rPr lang="en-US" sz="1600" dirty="0"/>
              <a:t>But what happens when I find I need other rules.</a:t>
            </a:r>
          </a:p>
          <a:p>
            <a:pPr lvl="1"/>
            <a:r>
              <a:rPr lang="en-US" sz="1600" dirty="0"/>
              <a:t>It would be nice if there were some kind of tools that helps.</a:t>
            </a:r>
          </a:p>
          <a:p>
            <a:r>
              <a:rPr lang="en-US" sz="1800" dirty="0"/>
              <a:t>A </a:t>
            </a:r>
            <a:r>
              <a:rPr lang="en-US" sz="1800" b="1" dirty="0"/>
              <a:t>regular expression </a:t>
            </a:r>
            <a:r>
              <a:rPr lang="en-US" sz="1800" dirty="0"/>
              <a:t>is a sequence of characters that define a search pattern. Usually, such patterns are used by string-searching algorithms for "find" or "find and replace" operations on strings, or for input validation. It is a technique developed in theoretical computer science and formal language theory.</a:t>
            </a:r>
            <a:br>
              <a:rPr lang="en-US" sz="1800" dirty="0"/>
            </a:br>
            <a:r>
              <a:rPr lang="en-US" sz="1800" dirty="0"/>
              <a:t>(https://</a:t>
            </a:r>
            <a:r>
              <a:rPr lang="en-US" sz="1800" dirty="0" err="1"/>
              <a:t>en.wikipedia.org</a:t>
            </a:r>
            <a:r>
              <a:rPr lang="en-US" sz="1800" dirty="0"/>
              <a:t>/wiki/</a:t>
            </a:r>
            <a:r>
              <a:rPr lang="en-US" sz="1800" dirty="0" err="1"/>
              <a:t>Regular_expression</a:t>
            </a:r>
            <a:r>
              <a:rPr lang="en-US" sz="1800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D7C2AC-C40E-CE4C-BCEF-A815956D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Cleanup is Rule-Based</a:t>
            </a:r>
          </a:p>
        </p:txBody>
      </p:sp>
    </p:spTree>
    <p:extLst>
      <p:ext uri="{BB962C8B-B14F-4D97-AF65-F5344CB8AC3E}">
        <p14:creationId xmlns:p14="http://schemas.microsoft.com/office/powerpoint/2010/main" val="29122707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A3DE15-E902-8E4D-9729-5E8452AE8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How about strings of the form s1 | s2 | s3 maps to [s1, s2, s3].</a:t>
            </a:r>
            <a:br>
              <a:rPr lang="en-US" sz="1800" dirty="0"/>
            </a:br>
            <a:r>
              <a:rPr lang="en-US" sz="1800" dirty="0"/>
              <a:t>Is this cool?</a:t>
            </a:r>
          </a:p>
          <a:p>
            <a:r>
              <a:rPr lang="en-US" sz="1800" dirty="0"/>
              <a:t>All the data entity sets we have seen have had simple types/value attributes.</a:t>
            </a:r>
            <a:br>
              <a:rPr lang="en-US" sz="1800" dirty="0"/>
            </a:br>
            <a:r>
              <a:rPr lang="en-US" sz="1800" b="1" dirty="0"/>
              <a:t>Depends on the database model, e.g. relational, document, ...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123189-D100-D349-8D34-4EB5616C7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Multivalued Attributes</a:t>
            </a:r>
          </a:p>
        </p:txBody>
      </p:sp>
      <p:pic>
        <p:nvPicPr>
          <p:cNvPr id="4" name="Picture 37" descr="1">
            <a:extLst>
              <a:ext uri="{FF2B5EF4-FFF2-40B4-BE49-F238E27FC236}">
                <a16:creationId xmlns:a16="http://schemas.microsoft.com/office/drawing/2014/main" id="{D637CD05-15B5-0A4C-8445-0DD42A7EB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30"/>
          <a:stretch>
            <a:fillRect/>
          </a:stretch>
        </p:blipFill>
        <p:spPr bwMode="auto">
          <a:xfrm>
            <a:off x="316604" y="1956566"/>
            <a:ext cx="3943732" cy="267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512463-112C-9645-B0C5-9A283AFFD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352" y="1797050"/>
            <a:ext cx="3749231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445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5C6526-CC4A-AB4F-89BC-AAFADCC97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943350"/>
            <a:ext cx="8839200" cy="685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/>
              <a:t>Database and data science classes </a:t>
            </a:r>
            <a:r>
              <a:rPr lang="en-US" sz="1800" b="1" dirty="0"/>
              <a:t>love to teach the fun stuff</a:t>
            </a:r>
            <a:br>
              <a:rPr lang="en-US" sz="1800" b="1" dirty="0"/>
            </a:br>
            <a:r>
              <a:rPr lang="en-US" sz="1800" dirty="0"/>
              <a:t>queries, data modeling, machine learning,  spooky math, algorithms, ... ...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E019BE-6FAF-0C44-8A0B-7F2A62CA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911E0-A878-B742-9180-10B8346D5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33350"/>
            <a:ext cx="5110748" cy="34138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144824-695F-124A-B01B-4BA8458F5D8B}"/>
              </a:ext>
            </a:extLst>
          </p:cNvPr>
          <p:cNvSpPr/>
          <p:nvPr/>
        </p:nvSpPr>
        <p:spPr>
          <a:xfrm>
            <a:off x="4343400" y="3165955"/>
            <a:ext cx="419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blog.amplitude.com</a:t>
            </a:r>
            <a:r>
              <a:rPr lang="en-US" sz="1600" dirty="0">
                <a:solidFill>
                  <a:schemeClr val="bg1"/>
                </a:solidFill>
              </a:rPr>
              <a:t>/big-data-cleanup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23CC9-BB12-9C4D-AA8A-31B264271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471215"/>
            <a:ext cx="3327175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708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E019BE-6FAF-0C44-8A0B-7F2A62CA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66A9D-EE68-A445-A356-3D3ADC83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14350"/>
            <a:ext cx="3728266" cy="3547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A94F9B-F409-504E-BC8F-A162C9C3816D}"/>
              </a:ext>
            </a:extLst>
          </p:cNvPr>
          <p:cNvSpPr txBox="1"/>
          <p:nvPr/>
        </p:nvSpPr>
        <p:spPr>
          <a:xfrm>
            <a:off x="1941406" y="558387"/>
            <a:ext cx="128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Recommended</a:t>
            </a:r>
            <a:br>
              <a:rPr lang="en-US" sz="1400" dirty="0">
                <a:solidFill>
                  <a:srgbClr val="FF0000"/>
                </a:solidFill>
              </a:rPr>
            </a:br>
            <a:r>
              <a:rPr lang="en-US" sz="1400" dirty="0">
                <a:solidFill>
                  <a:srgbClr val="FF0000"/>
                </a:solidFill>
              </a:rPr>
              <a:t>Syllabus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652E1F-620C-134A-9FCA-30A65AC32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921" y="57150"/>
            <a:ext cx="5110748" cy="3413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47ECB8-17ED-954D-A417-864BAD5CA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419" y="2136953"/>
            <a:ext cx="2387162" cy="249219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392A6F-43E3-494C-91C7-3E3E9EA7AE6B}"/>
              </a:ext>
            </a:extLst>
          </p:cNvPr>
          <p:cNvCxnSpPr/>
          <p:nvPr/>
        </p:nvCxnSpPr>
        <p:spPr>
          <a:xfrm>
            <a:off x="609600" y="3470970"/>
            <a:ext cx="2209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0392FD-D792-3440-BAAD-BDCAB7E77445}"/>
              </a:ext>
            </a:extLst>
          </p:cNvPr>
          <p:cNvSpPr txBox="1"/>
          <p:nvPr/>
        </p:nvSpPr>
        <p:spPr>
          <a:xfrm>
            <a:off x="5867400" y="3537929"/>
            <a:ext cx="2723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I place more emphasis on data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cleansing and refactoring than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other sections of W4111.</a:t>
            </a:r>
          </a:p>
        </p:txBody>
      </p:sp>
    </p:spTree>
    <p:extLst>
      <p:ext uri="{BB962C8B-B14F-4D97-AF65-F5344CB8AC3E}">
        <p14:creationId xmlns:p14="http://schemas.microsoft.com/office/powerpoint/2010/main" val="2712024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49055</TotalTime>
  <Words>7596</Words>
  <Application>Microsoft Macintosh PowerPoint</Application>
  <PresentationFormat>On-screen Show (16:9)</PresentationFormat>
  <Paragraphs>800</Paragraphs>
  <Slides>105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105</vt:i4>
      </vt:variant>
    </vt:vector>
  </HeadingPairs>
  <TitlesOfParts>
    <vt:vector size="120" baseType="lpstr">
      <vt:lpstr>Arial</vt:lpstr>
      <vt:lpstr>Calibri</vt:lpstr>
      <vt:lpstr>Cambria Math</vt:lpstr>
      <vt:lpstr>Century Gothic</vt:lpstr>
      <vt:lpstr>Helvetica</vt:lpstr>
      <vt:lpstr>Monotype Sorts</vt:lpstr>
      <vt:lpstr>Museo For Dell</vt:lpstr>
      <vt:lpstr>Times New Roman</vt:lpstr>
      <vt:lpstr>Webdings</vt:lpstr>
      <vt:lpstr>Wingdings</vt:lpstr>
      <vt:lpstr>Office Theme</vt:lpstr>
      <vt:lpstr>3_db-5-grey</vt:lpstr>
      <vt:lpstr>2_db-5-grey</vt:lpstr>
      <vt:lpstr>4_db-5-grey</vt:lpstr>
      <vt:lpstr>5_db-5-grey</vt:lpstr>
      <vt:lpstr>PowerPoint Presentation</vt:lpstr>
      <vt:lpstr>PowerPoint Presentation</vt:lpstr>
      <vt:lpstr>PowerPoint Presentation</vt:lpstr>
      <vt:lpstr>Contents</vt:lpstr>
      <vt:lpstr>PowerPoint Presentation</vt:lpstr>
      <vt:lpstr>Homework 1 – “Getting out over the skis”</vt:lpstr>
      <vt:lpstr>Piazza Questions</vt:lpstr>
      <vt:lpstr>Result Tables; Derived Tables</vt:lpstr>
      <vt:lpstr>PowerPoint Presentation</vt:lpstr>
      <vt:lpstr>PowerPoint Presentation</vt:lpstr>
      <vt:lpstr>PowerPoint Presentation</vt:lpstr>
      <vt:lpstr>Relational Algebra</vt:lpstr>
      <vt:lpstr>Composition of Relational Operations</vt:lpstr>
      <vt:lpstr>Cartesian-Product Operation</vt:lpstr>
      <vt:lpstr>The  instructor  X  teaches  table</vt:lpstr>
      <vt:lpstr>Simpler Example</vt:lpstr>
      <vt:lpstr>Join Operation</vt:lpstr>
      <vt:lpstr>JOIN Definition</vt:lpstr>
      <vt:lpstr>Join Operation (Cont.)</vt:lpstr>
      <vt:lpstr>Join Operation (Cont.)</vt:lpstr>
      <vt:lpstr>Union Operation</vt:lpstr>
      <vt:lpstr>Union Operation (Cont.)</vt:lpstr>
      <vt:lpstr>Set-Intersection Operation</vt:lpstr>
      <vt:lpstr>Set Difference Operation</vt:lpstr>
      <vt:lpstr>Same “arity”</vt:lpstr>
      <vt:lpstr>The Assignment  Operation </vt:lpstr>
      <vt:lpstr>The Rename Operation </vt:lpstr>
      <vt:lpstr>Equivalent Queries</vt:lpstr>
      <vt:lpstr>Equivalent Queries</vt:lpstr>
      <vt:lpstr>What are all those other Symbols?</vt:lpstr>
      <vt:lpstr>PowerPoint Presentation</vt:lpstr>
      <vt:lpstr>Outline</vt:lpstr>
      <vt:lpstr>Additional Operations</vt:lpstr>
      <vt:lpstr>PowerPoint Presentation</vt:lpstr>
      <vt:lpstr>Domain Types in SQL</vt:lpstr>
      <vt:lpstr>Built-in Data Types in SQL </vt:lpstr>
      <vt:lpstr>Large-Object Types</vt:lpstr>
      <vt:lpstr>MySQL Cheat Sheet</vt:lpstr>
      <vt:lpstr>MySQL Cheat Sheet</vt:lpstr>
      <vt:lpstr>String Operations</vt:lpstr>
      <vt:lpstr>String Operations (Cont.)</vt:lpstr>
      <vt:lpstr>Operations and Functions</vt:lpstr>
      <vt:lpstr>Operations and Functions</vt:lpstr>
      <vt:lpstr>Summary</vt:lpstr>
      <vt:lpstr>PowerPoint Presentation</vt:lpstr>
      <vt:lpstr>Ordering the Display of Tuples</vt:lpstr>
      <vt:lpstr>PowerPoint Presentation</vt:lpstr>
      <vt:lpstr>Updates to tables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Case Statement for Conditional Updates</vt:lpstr>
      <vt:lpstr>Updates with Scalar Subqueries</vt:lpstr>
      <vt:lpstr>Summary</vt:lpstr>
      <vt:lpstr>PowerPoint Presentation</vt:lpstr>
      <vt:lpstr>Aggregate Functions</vt:lpstr>
      <vt:lpstr>Aggregate Functions – Group By</vt:lpstr>
      <vt:lpstr>Another View</vt:lpstr>
      <vt:lpstr>Aggregate Functions Examples</vt:lpstr>
      <vt:lpstr>Aggregation (Cont.)</vt:lpstr>
      <vt:lpstr>Aggregate Functions – Having Clause</vt:lpstr>
      <vt:lpstr>Example</vt:lpstr>
      <vt:lpstr>PowerPoint Presentation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One Way to Think About Joins</vt:lpstr>
      <vt:lpstr>PowerPoint Presentation</vt:lpstr>
      <vt:lpstr>Set Operations</vt:lpstr>
      <vt:lpstr>Set Operations (Cont.)</vt:lpstr>
      <vt:lpstr>Set Operations</vt:lpstr>
      <vt:lpstr>Let’s Practice – Go to the Notebook</vt:lpstr>
      <vt:lpstr>JOIN and UNION – A Final Word</vt:lpstr>
      <vt:lpstr>PowerPoint Presentation</vt:lpstr>
      <vt:lpstr>Backup</vt:lpstr>
      <vt:lpstr>Left JOIN</vt:lpstr>
      <vt:lpstr>PowerPoint Presentation</vt:lpstr>
      <vt:lpstr>Harry Potter Character Information Application</vt:lpstr>
      <vt:lpstr>The Data – Characters.csv</vt:lpstr>
      <vt:lpstr>But First, Let’s Look at the Data</vt:lpstr>
      <vt:lpstr>Analysis (I)</vt:lpstr>
      <vt:lpstr>Character Encodings/Character Sets</vt:lpstr>
      <vt:lpstr>Character Set Usage over Time</vt:lpstr>
      <vt:lpstr>But, ... ...</vt:lpstr>
      <vt:lpstr>The Cleanup is Rule-Based</vt:lpstr>
      <vt:lpstr>Multivalued Attributes</vt:lpstr>
      <vt:lpstr>Data Cleansing</vt:lpstr>
      <vt:lpstr>Data Cleansing</vt:lpstr>
      <vt:lpstr>Next Steps in the Plan</vt:lpstr>
      <vt:lpstr>But, Before We Leave ... ...</vt:lpstr>
      <vt:lpstr>PowerPoint Presentation</vt:lpstr>
      <vt:lpstr>Harry Potter Character Information Application (Reminder)</vt:lpstr>
      <vt:lpstr>Next Steps in the Plan</vt:lpstr>
      <vt:lpstr>Data 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Ferguson, Donald (DMNA-NYG)</cp:lastModifiedBy>
  <cp:revision>602</cp:revision>
  <cp:lastPrinted>2018-11-15T21:01:50Z</cp:lastPrinted>
  <dcterms:created xsi:type="dcterms:W3CDTF">2010-04-12T23:12:02Z</dcterms:created>
  <dcterms:modified xsi:type="dcterms:W3CDTF">2021-01-28T10:06:40Z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